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6858000" cy="9906000" type="A4"/>
  <p:notesSz cx="6815138" cy="9947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3" userDrawn="1">
          <p15:clr>
            <a:srgbClr val="A4A3A4"/>
          </p15:clr>
        </p15:guide>
        <p15:guide id="2" pos="21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385" autoAdjust="0"/>
  </p:normalViewPr>
  <p:slideViewPr>
    <p:cSldViewPr snapToGrid="0" showGuides="1">
      <p:cViewPr varScale="1">
        <p:scale>
          <a:sx n="69" d="100"/>
          <a:sy n="69" d="100"/>
        </p:scale>
        <p:origin x="1722" y="60"/>
      </p:cViewPr>
      <p:guideLst>
        <p:guide orient="horz" pos="3143"/>
        <p:guide pos="2137"/>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964B87-026F-4578-B81A-42F3E35196DD}" type="datetimeFigureOut">
              <a:rPr lang="en-GB" smtClean="0"/>
              <a:t>08/04/2024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F23389-2244-43C4-BEA2-50C246954883}" type="slidenum">
              <a:rPr lang="en-GB" smtClean="0"/>
              <a:t>‹#›</a:t>
            </a:fld>
            <a:endParaRPr lang="en-GB"/>
          </a:p>
        </p:txBody>
      </p:sp>
    </p:spTree>
    <p:extLst>
      <p:ext uri="{BB962C8B-B14F-4D97-AF65-F5344CB8AC3E}">
        <p14:creationId xmlns:p14="http://schemas.microsoft.com/office/powerpoint/2010/main" val="4010884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964B87-026F-4578-B81A-42F3E35196DD}" type="datetimeFigureOut">
              <a:rPr lang="en-GB" smtClean="0"/>
              <a:t>08/04/2024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F23389-2244-43C4-BEA2-50C246954883}" type="slidenum">
              <a:rPr lang="en-GB" smtClean="0"/>
              <a:t>‹#›</a:t>
            </a:fld>
            <a:endParaRPr lang="en-GB"/>
          </a:p>
        </p:txBody>
      </p:sp>
    </p:spTree>
    <p:extLst>
      <p:ext uri="{BB962C8B-B14F-4D97-AF65-F5344CB8AC3E}">
        <p14:creationId xmlns:p14="http://schemas.microsoft.com/office/powerpoint/2010/main" val="3675854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964B87-026F-4578-B81A-42F3E35196DD}" type="datetimeFigureOut">
              <a:rPr lang="en-GB" smtClean="0"/>
              <a:t>08/04/2024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F23389-2244-43C4-BEA2-50C246954883}" type="slidenum">
              <a:rPr lang="en-GB" smtClean="0"/>
              <a:t>‹#›</a:t>
            </a:fld>
            <a:endParaRPr lang="en-GB"/>
          </a:p>
        </p:txBody>
      </p:sp>
    </p:spTree>
    <p:extLst>
      <p:ext uri="{BB962C8B-B14F-4D97-AF65-F5344CB8AC3E}">
        <p14:creationId xmlns:p14="http://schemas.microsoft.com/office/powerpoint/2010/main" val="1350550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964B87-026F-4578-B81A-42F3E35196DD}" type="datetimeFigureOut">
              <a:rPr lang="en-GB" smtClean="0"/>
              <a:t>08/04/2024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F23389-2244-43C4-BEA2-50C246954883}" type="slidenum">
              <a:rPr lang="en-GB" smtClean="0"/>
              <a:t>‹#›</a:t>
            </a:fld>
            <a:endParaRPr lang="en-GB"/>
          </a:p>
        </p:txBody>
      </p:sp>
    </p:spTree>
    <p:extLst>
      <p:ext uri="{BB962C8B-B14F-4D97-AF65-F5344CB8AC3E}">
        <p14:creationId xmlns:p14="http://schemas.microsoft.com/office/powerpoint/2010/main" val="3059395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964B87-026F-4578-B81A-42F3E35196DD}" type="datetimeFigureOut">
              <a:rPr lang="en-GB" smtClean="0"/>
              <a:t>08/04/2024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F23389-2244-43C4-BEA2-50C246954883}" type="slidenum">
              <a:rPr lang="en-GB" smtClean="0"/>
              <a:t>‹#›</a:t>
            </a:fld>
            <a:endParaRPr lang="en-GB"/>
          </a:p>
        </p:txBody>
      </p:sp>
    </p:spTree>
    <p:extLst>
      <p:ext uri="{BB962C8B-B14F-4D97-AF65-F5344CB8AC3E}">
        <p14:creationId xmlns:p14="http://schemas.microsoft.com/office/powerpoint/2010/main" val="1071567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964B87-026F-4578-B81A-42F3E35196DD}" type="datetimeFigureOut">
              <a:rPr lang="en-GB" smtClean="0"/>
              <a:t>08/04/2024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F23389-2244-43C4-BEA2-50C246954883}" type="slidenum">
              <a:rPr lang="en-GB" smtClean="0"/>
              <a:t>‹#›</a:t>
            </a:fld>
            <a:endParaRPr lang="en-GB"/>
          </a:p>
        </p:txBody>
      </p:sp>
    </p:spTree>
    <p:extLst>
      <p:ext uri="{BB962C8B-B14F-4D97-AF65-F5344CB8AC3E}">
        <p14:creationId xmlns:p14="http://schemas.microsoft.com/office/powerpoint/2010/main" val="816277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964B87-026F-4578-B81A-42F3E35196DD}" type="datetimeFigureOut">
              <a:rPr lang="en-GB" smtClean="0"/>
              <a:t>08/04/2024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F23389-2244-43C4-BEA2-50C246954883}" type="slidenum">
              <a:rPr lang="en-GB" smtClean="0"/>
              <a:t>‹#›</a:t>
            </a:fld>
            <a:endParaRPr lang="en-GB"/>
          </a:p>
        </p:txBody>
      </p:sp>
    </p:spTree>
    <p:extLst>
      <p:ext uri="{BB962C8B-B14F-4D97-AF65-F5344CB8AC3E}">
        <p14:creationId xmlns:p14="http://schemas.microsoft.com/office/powerpoint/2010/main" val="1846666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964B87-026F-4578-B81A-42F3E35196DD}" type="datetimeFigureOut">
              <a:rPr lang="en-GB" smtClean="0"/>
              <a:t>08/04/2024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F23389-2244-43C4-BEA2-50C246954883}" type="slidenum">
              <a:rPr lang="en-GB" smtClean="0"/>
              <a:t>‹#›</a:t>
            </a:fld>
            <a:endParaRPr lang="en-GB"/>
          </a:p>
        </p:txBody>
      </p:sp>
    </p:spTree>
    <p:extLst>
      <p:ext uri="{BB962C8B-B14F-4D97-AF65-F5344CB8AC3E}">
        <p14:creationId xmlns:p14="http://schemas.microsoft.com/office/powerpoint/2010/main" val="1756826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964B87-026F-4578-B81A-42F3E35196DD}" type="datetimeFigureOut">
              <a:rPr lang="en-GB" smtClean="0"/>
              <a:t>08/04/2024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F23389-2244-43C4-BEA2-50C246954883}" type="slidenum">
              <a:rPr lang="en-GB" smtClean="0"/>
              <a:t>‹#›</a:t>
            </a:fld>
            <a:endParaRPr lang="en-GB"/>
          </a:p>
        </p:txBody>
      </p:sp>
    </p:spTree>
    <p:extLst>
      <p:ext uri="{BB962C8B-B14F-4D97-AF65-F5344CB8AC3E}">
        <p14:creationId xmlns:p14="http://schemas.microsoft.com/office/powerpoint/2010/main" val="2213489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964B87-026F-4578-B81A-42F3E35196DD}" type="datetimeFigureOut">
              <a:rPr lang="en-GB" smtClean="0"/>
              <a:t>08/04/2024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F23389-2244-43C4-BEA2-50C246954883}" type="slidenum">
              <a:rPr lang="en-GB" smtClean="0"/>
              <a:t>‹#›</a:t>
            </a:fld>
            <a:endParaRPr lang="en-GB"/>
          </a:p>
        </p:txBody>
      </p:sp>
    </p:spTree>
    <p:extLst>
      <p:ext uri="{BB962C8B-B14F-4D97-AF65-F5344CB8AC3E}">
        <p14:creationId xmlns:p14="http://schemas.microsoft.com/office/powerpoint/2010/main" val="3600977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964B87-026F-4578-B81A-42F3E35196DD}" type="datetimeFigureOut">
              <a:rPr lang="en-GB" smtClean="0"/>
              <a:t>08/04/2024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F23389-2244-43C4-BEA2-50C246954883}" type="slidenum">
              <a:rPr lang="en-GB" smtClean="0"/>
              <a:t>‹#›</a:t>
            </a:fld>
            <a:endParaRPr lang="en-GB"/>
          </a:p>
        </p:txBody>
      </p:sp>
    </p:spTree>
    <p:extLst>
      <p:ext uri="{BB962C8B-B14F-4D97-AF65-F5344CB8AC3E}">
        <p14:creationId xmlns:p14="http://schemas.microsoft.com/office/powerpoint/2010/main" val="4236252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D964B87-026F-4578-B81A-42F3E35196DD}" type="datetimeFigureOut">
              <a:rPr lang="en-GB" smtClean="0"/>
              <a:t>08/04/2024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EF23389-2244-43C4-BEA2-50C246954883}" type="slidenum">
              <a:rPr lang="en-GB" smtClean="0"/>
              <a:t>‹#›</a:t>
            </a:fld>
            <a:endParaRPr lang="en-GB"/>
          </a:p>
        </p:txBody>
      </p:sp>
    </p:spTree>
    <p:extLst>
      <p:ext uri="{BB962C8B-B14F-4D97-AF65-F5344CB8AC3E}">
        <p14:creationId xmlns:p14="http://schemas.microsoft.com/office/powerpoint/2010/main" val="1310178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edarssurgery.co.uk/Home"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xterior shot of the surgery">
            <a:extLst>
              <a:ext uri="{FF2B5EF4-FFF2-40B4-BE49-F238E27FC236}">
                <a16:creationId xmlns:a16="http://schemas.microsoft.com/office/drawing/2014/main" id="{2BA806BC-80DD-B365-CD37-8CF78BC607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6" y="156657"/>
            <a:ext cx="1495425" cy="793329"/>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9280E96F-DD6B-3FC5-ECEA-E36AAE6B9F90}"/>
              </a:ext>
            </a:extLst>
          </p:cNvPr>
          <p:cNvSpPr txBox="1">
            <a:spLocks noGrp="1"/>
          </p:cNvSpPr>
          <p:nvPr>
            <p:ph type="title" idx="4294967295"/>
          </p:nvPr>
        </p:nvSpPr>
        <p:spPr>
          <a:xfrm>
            <a:off x="1857374" y="156657"/>
            <a:ext cx="3157537" cy="369332"/>
          </a:xfrm>
          <a:prstGeom prst="rect">
            <a:avLst/>
          </a:prstGeom>
          <a:noFill/>
          <a:ln>
            <a:solidFill>
              <a:schemeClr val="accent1">
                <a:lumMod val="20000"/>
                <a:lumOff val="80000"/>
              </a:schemeClr>
            </a:solid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chemeClr val="tx1"/>
                </a:solidFill>
                <a:effectLst/>
                <a:uLnTx/>
                <a:uFillTx/>
                <a:latin typeface="+mn-lt"/>
                <a:ea typeface="+mn-ea"/>
                <a:cs typeface="+mn-cs"/>
              </a:rPr>
              <a:t>The Cedars Surgery Newsletter</a:t>
            </a:r>
          </a:p>
        </p:txBody>
      </p:sp>
      <p:sp>
        <p:nvSpPr>
          <p:cNvPr id="5" name="TextBox 4">
            <a:extLst>
              <a:ext uri="{FF2B5EF4-FFF2-40B4-BE49-F238E27FC236}">
                <a16:creationId xmlns:a16="http://schemas.microsoft.com/office/drawing/2014/main" id="{7DF3E730-DB00-C7D5-3616-A8FF6C5A6064}"/>
              </a:ext>
            </a:extLst>
          </p:cNvPr>
          <p:cNvSpPr txBox="1"/>
          <p:nvPr/>
        </p:nvSpPr>
        <p:spPr>
          <a:xfrm>
            <a:off x="1857374" y="602726"/>
            <a:ext cx="3157537" cy="338554"/>
          </a:xfrm>
          <a:prstGeom prst="rect">
            <a:avLst/>
          </a:prstGeom>
          <a:noFill/>
          <a:ln>
            <a:solidFill>
              <a:schemeClr val="accent1">
                <a:lumMod val="20000"/>
                <a:lumOff val="80000"/>
              </a:schemeClr>
            </a:solidFill>
          </a:ln>
        </p:spPr>
        <p:txBody>
          <a:bodyPr wrap="square" rtlCol="0">
            <a:spAutoFit/>
          </a:bodyPr>
          <a:lstStyle/>
          <a:p>
            <a:pPr algn="ctr"/>
            <a:r>
              <a:rPr lang="en-GB" sz="1600" b="1" dirty="0"/>
              <a:t>Patient Participation Group (PPG)</a:t>
            </a:r>
          </a:p>
        </p:txBody>
      </p:sp>
      <p:sp>
        <p:nvSpPr>
          <p:cNvPr id="7" name="TextBox 6">
            <a:extLst>
              <a:ext uri="{FF2B5EF4-FFF2-40B4-BE49-F238E27FC236}">
                <a16:creationId xmlns:a16="http://schemas.microsoft.com/office/drawing/2014/main" id="{5E64D016-82B4-AC5C-855F-AF7BE8EE30C4}"/>
              </a:ext>
            </a:extLst>
          </p:cNvPr>
          <p:cNvSpPr txBox="1"/>
          <p:nvPr/>
        </p:nvSpPr>
        <p:spPr>
          <a:xfrm>
            <a:off x="5827292" y="160051"/>
            <a:ext cx="959013" cy="461665"/>
          </a:xfrm>
          <a:prstGeom prst="rect">
            <a:avLst/>
          </a:prstGeom>
          <a:noFill/>
        </p:spPr>
        <p:txBody>
          <a:bodyPr wrap="square">
            <a:spAutoFit/>
          </a:bodyPr>
          <a:lstStyle/>
          <a:p>
            <a:r>
              <a:rPr lang="en-GB" sz="1200" dirty="0">
                <a:solidFill>
                  <a:schemeClr val="accent6">
                    <a:lumMod val="75000"/>
                  </a:schemeClr>
                </a:solidFill>
              </a:rPr>
              <a:t>Issue 1 Spring 2024</a:t>
            </a:r>
          </a:p>
        </p:txBody>
      </p:sp>
      <p:sp>
        <p:nvSpPr>
          <p:cNvPr id="8" name="TextBox 7">
            <a:extLst>
              <a:ext uri="{FF2B5EF4-FFF2-40B4-BE49-F238E27FC236}">
                <a16:creationId xmlns:a16="http://schemas.microsoft.com/office/drawing/2014/main" id="{952E410B-F300-BC71-8665-B594E05D7808}"/>
              </a:ext>
            </a:extLst>
          </p:cNvPr>
          <p:cNvSpPr txBox="1"/>
          <p:nvPr/>
        </p:nvSpPr>
        <p:spPr>
          <a:xfrm>
            <a:off x="277411" y="1106423"/>
            <a:ext cx="3151589" cy="1600438"/>
          </a:xfrm>
          <a:prstGeom prst="rect">
            <a:avLst/>
          </a:prstGeom>
          <a:noFill/>
          <a:ln>
            <a:solidFill>
              <a:schemeClr val="accent6">
                <a:lumMod val="60000"/>
                <a:lumOff val="40000"/>
              </a:schemeClr>
            </a:solidFill>
          </a:ln>
        </p:spPr>
        <p:txBody>
          <a:bodyPr wrap="square" rtlCol="0">
            <a:spAutoFit/>
          </a:bodyPr>
          <a:lstStyle/>
          <a:p>
            <a:r>
              <a:rPr lang="en-GB" sz="1400" b="1" dirty="0"/>
              <a:t>Welcome</a:t>
            </a:r>
            <a:r>
              <a:rPr lang="en-GB" sz="1400" dirty="0"/>
              <a:t> </a:t>
            </a:r>
            <a:r>
              <a:rPr lang="en-GB" sz="1200" dirty="0"/>
              <a:t>to our Spring newsletter, providing updates within the surgery and information on services that we hope you will find useful. </a:t>
            </a:r>
          </a:p>
          <a:p>
            <a:r>
              <a:rPr lang="en-GB" sz="1200" dirty="0"/>
              <a:t>Have your say in what we publish by dropping a note to the Reception who will pass on to the PPG.</a:t>
            </a:r>
            <a:endParaRPr lang="en-GB" sz="1400" dirty="0"/>
          </a:p>
          <a:p>
            <a:r>
              <a:rPr lang="en-GB" sz="1200" dirty="0">
                <a:hlinkClick r:id="rId3"/>
              </a:rPr>
              <a:t>The Cedars - 24 Marine Road, Walmer, Deal, Kent, CT14 7DN (cedarssurgery.co.uk)</a:t>
            </a:r>
            <a:endParaRPr lang="en-GB" sz="1200" b="1" dirty="0"/>
          </a:p>
        </p:txBody>
      </p:sp>
      <p:pic>
        <p:nvPicPr>
          <p:cNvPr id="1037" name="Picture 1036" descr="The Cedar Surgery logo">
            <a:extLst>
              <a:ext uri="{FF2B5EF4-FFF2-40B4-BE49-F238E27FC236}">
                <a16:creationId xmlns:a16="http://schemas.microsoft.com/office/drawing/2014/main" id="{66EA7BFB-3654-B7EF-F497-8634073C7CF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00638" y="104637"/>
            <a:ext cx="691939" cy="756007"/>
          </a:xfrm>
          <a:prstGeom prst="rect">
            <a:avLst/>
          </a:prstGeom>
          <a:noFill/>
          <a:ln>
            <a:noFill/>
          </a:ln>
        </p:spPr>
      </p:pic>
      <p:sp>
        <p:nvSpPr>
          <p:cNvPr id="2" name="TextBox 1">
            <a:extLst>
              <a:ext uri="{FF2B5EF4-FFF2-40B4-BE49-F238E27FC236}">
                <a16:creationId xmlns:a16="http://schemas.microsoft.com/office/drawing/2014/main" id="{2BD591D2-4DFB-E088-A1BC-CADCFD786340}"/>
              </a:ext>
            </a:extLst>
          </p:cNvPr>
          <p:cNvSpPr txBox="1"/>
          <p:nvPr/>
        </p:nvSpPr>
        <p:spPr>
          <a:xfrm>
            <a:off x="-766764" y="9485044"/>
            <a:ext cx="702214" cy="276999"/>
          </a:xfrm>
          <a:prstGeom prst="rect">
            <a:avLst/>
          </a:prstGeom>
          <a:noFill/>
          <a:ln>
            <a:solidFill>
              <a:srgbClr val="C00000"/>
            </a:solidFill>
          </a:ln>
        </p:spPr>
        <p:txBody>
          <a:bodyPr wrap="square">
            <a:spAutoFit/>
          </a:bodyPr>
          <a:lstStyle/>
          <a:p>
            <a:r>
              <a:rPr lang="en-GB" sz="1200" dirty="0"/>
              <a:t>Page 1</a:t>
            </a:r>
          </a:p>
        </p:txBody>
      </p:sp>
      <p:sp>
        <p:nvSpPr>
          <p:cNvPr id="14" name="TextBox 13">
            <a:extLst>
              <a:ext uri="{FF2B5EF4-FFF2-40B4-BE49-F238E27FC236}">
                <a16:creationId xmlns:a16="http://schemas.microsoft.com/office/drawing/2014/main" id="{F7A80CEB-5EFD-EEC9-C974-C31EAB8A43AE}"/>
              </a:ext>
            </a:extLst>
          </p:cNvPr>
          <p:cNvSpPr txBox="1"/>
          <p:nvPr/>
        </p:nvSpPr>
        <p:spPr>
          <a:xfrm>
            <a:off x="3690276" y="5688449"/>
            <a:ext cx="3001825" cy="2800767"/>
          </a:xfrm>
          <a:prstGeom prst="rect">
            <a:avLst/>
          </a:prstGeom>
          <a:solidFill>
            <a:schemeClr val="bg1"/>
          </a:solidFill>
          <a:ln>
            <a:solidFill>
              <a:schemeClr val="tx1"/>
            </a:solidFill>
          </a:ln>
        </p:spPr>
        <p:txBody>
          <a:bodyPr wrap="square" rtlCol="0">
            <a:spAutoFit/>
          </a:bodyPr>
          <a:lstStyle/>
          <a:p>
            <a:r>
              <a:rPr lang="en-US" sz="1400" b="1" i="0" dirty="0">
                <a:solidFill>
                  <a:srgbClr val="500050"/>
                </a:solidFill>
                <a:effectLst/>
                <a:latin typeface="Arial" panose="020B0604020202020204" pitchFamily="34" charset="0"/>
              </a:rPr>
              <a:t>Note from the Primary Care Network (PCN)</a:t>
            </a:r>
            <a:br>
              <a:rPr lang="en-US" sz="1400" b="1" dirty="0"/>
            </a:br>
            <a:r>
              <a:rPr lang="en-US" sz="1200" b="0" i="0" dirty="0">
                <a:solidFill>
                  <a:srgbClr val="500050"/>
                </a:solidFill>
                <a:effectLst/>
                <a:latin typeface="Arial" panose="020B0604020202020204" pitchFamily="34" charset="0"/>
              </a:rPr>
              <a:t>&gt; Cedars Surgery plays an integral role within the Deal and Sandwich PCN, a collaborative effort encompassing five GP surgeries across the area. They strive to elevate healthcare delivery and enhance the overall well-being of the community. Within this network, </a:t>
            </a:r>
            <a:r>
              <a:rPr lang="en-US" sz="1200" b="0" i="0" dirty="0" err="1">
                <a:solidFill>
                  <a:srgbClr val="500050"/>
                </a:solidFill>
                <a:effectLst/>
                <a:latin typeface="Arial" panose="020B0604020202020204" pitchFamily="34" charset="0"/>
              </a:rPr>
              <a:t>specialised</a:t>
            </a:r>
            <a:r>
              <a:rPr lang="en-US" sz="1200" b="0" i="0" dirty="0">
                <a:solidFill>
                  <a:srgbClr val="500050"/>
                </a:solidFill>
                <a:effectLst/>
                <a:latin typeface="Arial" panose="020B0604020202020204" pitchFamily="34" charset="0"/>
              </a:rPr>
              <a:t> teams, such as Social Prescribers, Enhanced Health in Care Homes professionals, Clinical Pharmacists, and Mental Health Practitioners, work cohesively to provide comprehensive care and support. </a:t>
            </a:r>
            <a:endParaRPr lang="en-GB" sz="1200" dirty="0"/>
          </a:p>
        </p:txBody>
      </p:sp>
      <p:graphicFrame>
        <p:nvGraphicFramePr>
          <p:cNvPr id="16" name="Table 15">
            <a:extLst>
              <a:ext uri="{FF2B5EF4-FFF2-40B4-BE49-F238E27FC236}">
                <a16:creationId xmlns:a16="http://schemas.microsoft.com/office/drawing/2014/main" id="{3D62CE8A-6476-A8FC-0BDB-32F4C18B2877}"/>
              </a:ext>
            </a:extLst>
          </p:cNvPr>
          <p:cNvGraphicFramePr>
            <a:graphicFrameLocks noGrp="1"/>
          </p:cNvGraphicFramePr>
          <p:nvPr>
            <p:extLst>
              <p:ext uri="{D42A27DB-BD31-4B8C-83A1-F6EECF244321}">
                <p14:modId xmlns:p14="http://schemas.microsoft.com/office/powerpoint/2010/main" val="1268611983"/>
              </p:ext>
            </p:extLst>
          </p:nvPr>
        </p:nvGraphicFramePr>
        <p:xfrm>
          <a:off x="307354" y="3287295"/>
          <a:ext cx="3138889" cy="2435176"/>
        </p:xfrm>
        <a:graphic>
          <a:graphicData uri="http://schemas.openxmlformats.org/drawingml/2006/table">
            <a:tbl>
              <a:tblPr firstRow="1"/>
              <a:tblGrid>
                <a:gridCol w="1372168">
                  <a:extLst>
                    <a:ext uri="{9D8B030D-6E8A-4147-A177-3AD203B41FA5}">
                      <a16:colId xmlns:a16="http://schemas.microsoft.com/office/drawing/2014/main" val="3549403036"/>
                    </a:ext>
                  </a:extLst>
                </a:gridCol>
                <a:gridCol w="1766721">
                  <a:extLst>
                    <a:ext uri="{9D8B030D-6E8A-4147-A177-3AD203B41FA5}">
                      <a16:colId xmlns:a16="http://schemas.microsoft.com/office/drawing/2014/main" val="889922110"/>
                    </a:ext>
                  </a:extLst>
                </a:gridCol>
              </a:tblGrid>
              <a:tr h="308655">
                <a:tc>
                  <a:txBody>
                    <a:bodyPr/>
                    <a:lstStyle/>
                    <a:p>
                      <a:pPr algn="l" fontAlgn="b"/>
                      <a:endParaRPr lang="en-US" sz="12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GB" sz="1200" b="1"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6353974"/>
                  </a:ext>
                </a:extLst>
              </a:tr>
              <a:tr h="308655">
                <a:tc>
                  <a:txBody>
                    <a:bodyPr/>
                    <a:lstStyle/>
                    <a:p>
                      <a:pPr algn="l" fontAlgn="b"/>
                      <a:r>
                        <a:rPr lang="en-US" sz="1200" b="0" i="0" u="none" strike="noStrike" dirty="0">
                          <a:solidFill>
                            <a:srgbClr val="000000"/>
                          </a:solidFill>
                          <a:effectLst/>
                          <a:latin typeface="Calibri" panose="020F0502020204030204" pitchFamily="34" charset="0"/>
                        </a:rPr>
                        <a:t>CQC Results</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GB" sz="1200" b="1"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11103483"/>
                  </a:ext>
                </a:extLst>
              </a:tr>
              <a:tr h="197115">
                <a:tc>
                  <a:txBody>
                    <a:bodyPr/>
                    <a:lstStyle/>
                    <a:p>
                      <a:pPr algn="l" fontAlgn="b"/>
                      <a:r>
                        <a:rPr lang="en-GB" sz="1200" b="0" i="0" u="none" strike="noStrike" dirty="0">
                          <a:solidFill>
                            <a:srgbClr val="000000"/>
                          </a:solidFill>
                          <a:effectLst/>
                          <a:latin typeface="Calibri" panose="020F0502020204030204" pitchFamily="34" charset="0"/>
                        </a:rPr>
                        <a:t>CQC inspection date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0" i="0" u="none" strike="noStrike" dirty="0">
                          <a:solidFill>
                            <a:srgbClr val="000000"/>
                          </a:solidFill>
                          <a:effectLst/>
                          <a:latin typeface="Calibri" panose="020F0502020204030204" pitchFamily="34" charset="0"/>
                        </a:rPr>
                        <a:t>6th Sept 2023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9436256"/>
                  </a:ext>
                </a:extLst>
              </a:tr>
              <a:tr h="197115">
                <a:tc>
                  <a:txBody>
                    <a:bodyPr/>
                    <a:lstStyle/>
                    <a:p>
                      <a:pPr algn="l" fontAlgn="b"/>
                      <a:r>
                        <a:rPr lang="en-GB" sz="1200" b="0" i="0" u="none" strike="noStrike">
                          <a:solidFill>
                            <a:srgbClr val="000000"/>
                          </a:solidFill>
                          <a:effectLst/>
                          <a:latin typeface="Calibri" panose="020F0502020204030204" pitchFamily="34" charset="0"/>
                        </a:rPr>
                        <a:t>CQC report published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0" i="0" u="none" strike="noStrike" dirty="0">
                          <a:solidFill>
                            <a:srgbClr val="000000"/>
                          </a:solidFill>
                          <a:effectLst/>
                          <a:latin typeface="Calibri" panose="020F0502020204030204" pitchFamily="34" charset="0"/>
                        </a:rPr>
                        <a:t>24th Oct 2023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80140300"/>
                  </a:ext>
                </a:extLst>
              </a:tr>
              <a:tr h="197115">
                <a:tc>
                  <a:txBody>
                    <a:bodyPr/>
                    <a:lstStyle/>
                    <a:p>
                      <a:pPr algn="l" fontAlgn="b"/>
                      <a:r>
                        <a:rPr lang="en-GB" sz="1200" b="1" i="0" u="none" strike="noStrike">
                          <a:solidFill>
                            <a:srgbClr val="000000"/>
                          </a:solidFill>
                          <a:effectLst/>
                          <a:latin typeface="Calibri" panose="020F0502020204030204" pitchFamily="34" charset="0"/>
                        </a:rPr>
                        <a:t>Safe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GB" sz="1200" b="0" i="0" u="none" strike="noStrike">
                          <a:solidFill>
                            <a:srgbClr val="000000"/>
                          </a:solidFill>
                          <a:effectLst/>
                          <a:latin typeface="Calibri" panose="020F0502020204030204" pitchFamily="34" charset="0"/>
                        </a:rPr>
                        <a:t>Requires improvement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860880608"/>
                  </a:ext>
                </a:extLst>
              </a:tr>
              <a:tr h="197115">
                <a:tc>
                  <a:txBody>
                    <a:bodyPr/>
                    <a:lstStyle/>
                    <a:p>
                      <a:pPr algn="l" fontAlgn="b"/>
                      <a:r>
                        <a:rPr lang="en-GB" sz="1200" b="1" i="0" u="none" strike="noStrike">
                          <a:solidFill>
                            <a:srgbClr val="000000"/>
                          </a:solidFill>
                          <a:effectLst/>
                          <a:latin typeface="Calibri" panose="020F0502020204030204" pitchFamily="34" charset="0"/>
                        </a:rPr>
                        <a:t>Effective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GB" sz="1200" b="0" i="0" u="none" strike="noStrike">
                          <a:solidFill>
                            <a:srgbClr val="000000"/>
                          </a:solidFill>
                          <a:effectLst/>
                          <a:latin typeface="Calibri" panose="020F0502020204030204" pitchFamily="34" charset="0"/>
                        </a:rPr>
                        <a:t>Requires improvement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049560619"/>
                  </a:ext>
                </a:extLst>
              </a:tr>
              <a:tr h="197115">
                <a:tc>
                  <a:txBody>
                    <a:bodyPr/>
                    <a:lstStyle/>
                    <a:p>
                      <a:pPr algn="l" fontAlgn="b"/>
                      <a:r>
                        <a:rPr lang="en-GB" sz="1200" b="1" i="0" u="none" strike="noStrike">
                          <a:solidFill>
                            <a:srgbClr val="000000"/>
                          </a:solidFill>
                          <a:effectLst/>
                          <a:latin typeface="Calibri" panose="020F0502020204030204" pitchFamily="34" charset="0"/>
                        </a:rPr>
                        <a:t>Caring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GB" sz="1200" b="0" i="0" u="none" strike="noStrike">
                          <a:solidFill>
                            <a:srgbClr val="000000"/>
                          </a:solidFill>
                          <a:effectLst/>
                          <a:latin typeface="Calibri" panose="020F0502020204030204" pitchFamily="34" charset="0"/>
                        </a:rPr>
                        <a:t>Outstanding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266596337"/>
                  </a:ext>
                </a:extLst>
              </a:tr>
              <a:tr h="197115">
                <a:tc>
                  <a:txBody>
                    <a:bodyPr/>
                    <a:lstStyle/>
                    <a:p>
                      <a:pPr algn="l" fontAlgn="b"/>
                      <a:r>
                        <a:rPr lang="en-GB" sz="1200" b="1" i="0" u="none" strike="noStrike">
                          <a:solidFill>
                            <a:srgbClr val="000000"/>
                          </a:solidFill>
                          <a:effectLst/>
                          <a:latin typeface="Calibri" panose="020F0502020204030204" pitchFamily="34" charset="0"/>
                        </a:rPr>
                        <a:t>Responsive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GB" sz="1200" b="0" i="0" u="none" strike="noStrike">
                          <a:solidFill>
                            <a:srgbClr val="000000"/>
                          </a:solidFill>
                          <a:effectLst/>
                          <a:latin typeface="Calibri" panose="020F0502020204030204" pitchFamily="34" charset="0"/>
                        </a:rPr>
                        <a:t>Requires improvement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045355200"/>
                  </a:ext>
                </a:extLst>
              </a:tr>
              <a:tr h="197115">
                <a:tc>
                  <a:txBody>
                    <a:bodyPr/>
                    <a:lstStyle/>
                    <a:p>
                      <a:pPr algn="l" fontAlgn="b"/>
                      <a:r>
                        <a:rPr lang="en-GB" sz="1200" b="1" i="0" u="none" strike="noStrike">
                          <a:solidFill>
                            <a:srgbClr val="000000"/>
                          </a:solidFill>
                          <a:effectLst/>
                          <a:latin typeface="Calibri" panose="020F0502020204030204" pitchFamily="34" charset="0"/>
                        </a:rPr>
                        <a:t>Well-led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GB" sz="1200" b="0" i="0" u="none" strike="noStrike" dirty="0">
                          <a:solidFill>
                            <a:srgbClr val="000000"/>
                          </a:solidFill>
                          <a:effectLst/>
                          <a:latin typeface="Calibri" panose="020F0502020204030204" pitchFamily="34" charset="0"/>
                        </a:rPr>
                        <a:t>Requires improvement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397359786"/>
                  </a:ext>
                </a:extLst>
              </a:tr>
              <a:tr h="438061">
                <a:tc>
                  <a:txBody>
                    <a:bodyPr/>
                    <a:lstStyle/>
                    <a:p>
                      <a:pPr algn="ctr" fontAlgn="b"/>
                      <a:r>
                        <a:rPr lang="en-GB" sz="1400" b="1" i="0" u="none" strike="noStrike" dirty="0">
                          <a:solidFill>
                            <a:srgbClr val="000000"/>
                          </a:solidFill>
                          <a:effectLst/>
                          <a:latin typeface="Calibri" panose="020F0502020204030204" pitchFamily="34" charset="0"/>
                        </a:rPr>
                        <a:t>Overall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400" b="1" i="0" u="none" strike="noStrike" dirty="0">
                          <a:solidFill>
                            <a:srgbClr val="000000"/>
                          </a:solidFill>
                          <a:effectLst/>
                          <a:latin typeface="Calibri" panose="020F0502020204030204" pitchFamily="34" charset="0"/>
                        </a:rPr>
                        <a:t>Requires improvement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200232149"/>
                  </a:ext>
                </a:extLst>
              </a:tr>
            </a:tbl>
          </a:graphicData>
        </a:graphic>
      </p:graphicFrame>
      <p:sp>
        <p:nvSpPr>
          <p:cNvPr id="25" name="TextBox 24">
            <a:extLst>
              <a:ext uri="{FF2B5EF4-FFF2-40B4-BE49-F238E27FC236}">
                <a16:creationId xmlns:a16="http://schemas.microsoft.com/office/drawing/2014/main" id="{4EB961C6-C1BC-2833-FDAB-4AF3A58479B5}"/>
              </a:ext>
            </a:extLst>
          </p:cNvPr>
          <p:cNvSpPr txBox="1"/>
          <p:nvPr/>
        </p:nvSpPr>
        <p:spPr>
          <a:xfrm flipH="1">
            <a:off x="277412" y="2803244"/>
            <a:ext cx="3151588" cy="892552"/>
          </a:xfrm>
          <a:prstGeom prst="rect">
            <a:avLst/>
          </a:prstGeom>
          <a:noFill/>
          <a:ln>
            <a:solidFill>
              <a:srgbClr val="7030A0"/>
            </a:solidFill>
          </a:ln>
        </p:spPr>
        <p:txBody>
          <a:bodyPr wrap="square" rtlCol="0">
            <a:spAutoFit/>
          </a:bodyPr>
          <a:lstStyle/>
          <a:p>
            <a:pPr algn="ctr"/>
            <a:r>
              <a:rPr lang="en-GB" sz="1400" b="1" dirty="0"/>
              <a:t>Care Quality Commission (CQC)</a:t>
            </a:r>
          </a:p>
          <a:p>
            <a:r>
              <a:rPr lang="en-GB" sz="1200" b="1" dirty="0"/>
              <a:t>The CQC carried out an onsite inspection at the Cedar Surgery.   Here are the highlight areas:</a:t>
            </a:r>
          </a:p>
        </p:txBody>
      </p:sp>
      <p:sp>
        <p:nvSpPr>
          <p:cNvPr id="28" name="TextBox 27">
            <a:extLst>
              <a:ext uri="{FF2B5EF4-FFF2-40B4-BE49-F238E27FC236}">
                <a16:creationId xmlns:a16="http://schemas.microsoft.com/office/drawing/2014/main" id="{FD45D633-A27E-F396-A8E0-2E8882A92B1E}"/>
              </a:ext>
            </a:extLst>
          </p:cNvPr>
          <p:cNvSpPr txBox="1"/>
          <p:nvPr/>
        </p:nvSpPr>
        <p:spPr>
          <a:xfrm flipH="1">
            <a:off x="277411" y="5688449"/>
            <a:ext cx="3168832" cy="2523768"/>
          </a:xfrm>
          <a:prstGeom prst="rect">
            <a:avLst/>
          </a:prstGeom>
          <a:noFill/>
          <a:ln>
            <a:solidFill>
              <a:srgbClr val="7030A0"/>
            </a:solidFill>
          </a:ln>
        </p:spPr>
        <p:txBody>
          <a:bodyPr wrap="square" rtlCol="0">
            <a:spAutoFit/>
          </a:bodyPr>
          <a:lstStyle/>
          <a:p>
            <a:r>
              <a:rPr lang="en-GB" sz="1400" b="1" dirty="0"/>
              <a:t>What this means for patients:</a:t>
            </a:r>
          </a:p>
          <a:p>
            <a:pPr marL="171450" indent="-171450">
              <a:buClr>
                <a:srgbClr val="7030A0"/>
              </a:buClr>
              <a:buFont typeface="Wingdings" panose="05000000000000000000" pitchFamily="2" charset="2"/>
              <a:buChar char="§"/>
            </a:pPr>
            <a:r>
              <a:rPr lang="en-GB" sz="1200" dirty="0"/>
              <a:t>Quality of care remains very good.</a:t>
            </a:r>
          </a:p>
          <a:p>
            <a:pPr marL="171450" indent="-171450">
              <a:buClr>
                <a:srgbClr val="7030A0"/>
              </a:buClr>
              <a:buFont typeface="Wingdings" panose="05000000000000000000" pitchFamily="2" charset="2"/>
              <a:buChar char="§"/>
            </a:pPr>
            <a:r>
              <a:rPr lang="en-GB" sz="1200" dirty="0"/>
              <a:t>There is a national shortage of GPs.  It takes a long time to train new GPs – so the staffing crisis will not improve in the short term.</a:t>
            </a:r>
          </a:p>
          <a:p>
            <a:pPr marL="171450" indent="-171450">
              <a:buClr>
                <a:srgbClr val="7030A0"/>
              </a:buClr>
              <a:buFont typeface="Wingdings" panose="05000000000000000000" pitchFamily="2" charset="2"/>
              <a:buChar char="§"/>
            </a:pPr>
            <a:r>
              <a:rPr lang="en-GB" sz="1200" dirty="0"/>
              <a:t>Other healthcare practitioners are available </a:t>
            </a:r>
            <a:r>
              <a:rPr lang="en-GB" sz="1200" dirty="0" err="1"/>
              <a:t>eg</a:t>
            </a:r>
            <a:r>
              <a:rPr lang="en-GB" sz="1200" dirty="0"/>
              <a:t> Advanced Nurse Practitioners (ANP)</a:t>
            </a:r>
          </a:p>
          <a:p>
            <a:pPr marL="171450" indent="-171450">
              <a:buClr>
                <a:srgbClr val="7030A0"/>
              </a:buClr>
              <a:buFont typeface="Wingdings" panose="05000000000000000000" pitchFamily="2" charset="2"/>
              <a:buChar char="§"/>
            </a:pPr>
            <a:r>
              <a:rPr lang="en-GB" sz="1200" dirty="0"/>
              <a:t>Understand the role of other Healthcare professionals (as mentioned overleaf) and the depth and extent of their training and not automatically request a GP appointment</a:t>
            </a:r>
          </a:p>
          <a:p>
            <a:pPr marL="171450" indent="-171450">
              <a:buClr>
                <a:srgbClr val="7030A0"/>
              </a:buClr>
              <a:buFont typeface="Wingdings" panose="05000000000000000000" pitchFamily="2" charset="2"/>
              <a:buChar char="§"/>
            </a:pPr>
            <a:r>
              <a:rPr lang="en-GB" sz="1200" dirty="0"/>
              <a:t>Routine appointments currently 6-8 weeks</a:t>
            </a:r>
          </a:p>
          <a:p>
            <a:pPr marL="171450" indent="-171450">
              <a:buClr>
                <a:srgbClr val="7030A0"/>
              </a:buClr>
              <a:buFont typeface="Wingdings" panose="05000000000000000000" pitchFamily="2" charset="2"/>
              <a:buChar char="§"/>
            </a:pPr>
            <a:r>
              <a:rPr lang="en-GB" sz="1200" dirty="0"/>
              <a:t>See overleaf for our Patient Pathways</a:t>
            </a:r>
          </a:p>
        </p:txBody>
      </p:sp>
      <p:sp>
        <p:nvSpPr>
          <p:cNvPr id="30" name="TextBox 29">
            <a:extLst>
              <a:ext uri="{FF2B5EF4-FFF2-40B4-BE49-F238E27FC236}">
                <a16:creationId xmlns:a16="http://schemas.microsoft.com/office/drawing/2014/main" id="{36ACA085-AAD7-E904-58DD-2AC86201D184}"/>
              </a:ext>
            </a:extLst>
          </p:cNvPr>
          <p:cNvSpPr txBox="1"/>
          <p:nvPr/>
        </p:nvSpPr>
        <p:spPr>
          <a:xfrm>
            <a:off x="242886" y="8627715"/>
            <a:ext cx="3168832" cy="1046440"/>
          </a:xfrm>
          <a:prstGeom prst="rect">
            <a:avLst/>
          </a:prstGeom>
          <a:noFill/>
          <a:ln>
            <a:solidFill>
              <a:srgbClr val="FF0000"/>
            </a:solidFill>
          </a:ln>
        </p:spPr>
        <p:txBody>
          <a:bodyPr wrap="square" rtlCol="0">
            <a:spAutoFit/>
          </a:bodyPr>
          <a:lstStyle/>
          <a:p>
            <a:r>
              <a:rPr lang="en-GB" sz="1400" b="1" dirty="0"/>
              <a:t>Important telephone numbers:</a:t>
            </a:r>
          </a:p>
          <a:p>
            <a:r>
              <a:rPr lang="en-GB" sz="1200" dirty="0"/>
              <a:t>The Cedars Surgery…………… </a:t>
            </a:r>
            <a:r>
              <a:rPr lang="en-GB" sz="1200" b="0" i="0" dirty="0">
                <a:effectLst/>
              </a:rPr>
              <a:t>01304 373341</a:t>
            </a:r>
            <a:endParaRPr lang="en-GB" sz="1200" dirty="0"/>
          </a:p>
          <a:p>
            <a:r>
              <a:rPr lang="en-GB" sz="1200" dirty="0"/>
              <a:t>Deal Victoria Hospital.......... </a:t>
            </a:r>
            <a:r>
              <a:rPr lang="en-GB" sz="1200" b="0" i="0" dirty="0">
                <a:effectLst/>
              </a:rPr>
              <a:t>01304 865400</a:t>
            </a:r>
            <a:endParaRPr lang="en-GB" sz="1200" dirty="0"/>
          </a:p>
          <a:p>
            <a:r>
              <a:rPr lang="en-GB" sz="1200" dirty="0"/>
              <a:t>Buckland Hospital……………… 01304 222510</a:t>
            </a:r>
          </a:p>
          <a:p>
            <a:r>
              <a:rPr lang="en-GB" sz="1200" dirty="0"/>
              <a:t>QEQM Margate Hospital…… 01843 225544</a:t>
            </a:r>
          </a:p>
        </p:txBody>
      </p:sp>
      <p:sp>
        <p:nvSpPr>
          <p:cNvPr id="1024" name="TextBox 1023">
            <a:extLst>
              <a:ext uri="{FF2B5EF4-FFF2-40B4-BE49-F238E27FC236}">
                <a16:creationId xmlns:a16="http://schemas.microsoft.com/office/drawing/2014/main" id="{E729B425-B82A-1FFF-24DE-24554032113B}"/>
              </a:ext>
            </a:extLst>
          </p:cNvPr>
          <p:cNvSpPr txBox="1"/>
          <p:nvPr/>
        </p:nvSpPr>
        <p:spPr>
          <a:xfrm flipH="1">
            <a:off x="3690276" y="1106423"/>
            <a:ext cx="2999610" cy="4339650"/>
          </a:xfrm>
          <a:prstGeom prst="rect">
            <a:avLst/>
          </a:prstGeom>
          <a:noFill/>
          <a:ln>
            <a:solidFill>
              <a:srgbClr val="7030A0"/>
            </a:solidFill>
          </a:ln>
        </p:spPr>
        <p:txBody>
          <a:bodyPr wrap="square" rtlCol="0">
            <a:spAutoFit/>
          </a:bodyPr>
          <a:lstStyle/>
          <a:p>
            <a:pPr algn="ctr"/>
            <a:r>
              <a:rPr lang="en-GB" sz="1400" b="1" dirty="0"/>
              <a:t>Note from the Practice Manager</a:t>
            </a:r>
          </a:p>
          <a:p>
            <a:r>
              <a:rPr lang="en-US" sz="1200" b="0" i="0" dirty="0">
                <a:solidFill>
                  <a:srgbClr val="500050"/>
                </a:solidFill>
                <a:effectLst/>
                <a:latin typeface="Arial" panose="020B0604020202020204" pitchFamily="34" charset="0"/>
              </a:rPr>
              <a:t>Cedars Surgery is committed to provide high quality, safe, professional primary health care general practice services to our patients</a:t>
            </a:r>
            <a:br>
              <a:rPr lang="en-US" sz="1200" dirty="0"/>
            </a:br>
            <a:r>
              <a:rPr lang="en-US" sz="1200" b="0" i="0" dirty="0">
                <a:solidFill>
                  <a:srgbClr val="500050"/>
                </a:solidFill>
                <a:effectLst/>
                <a:latin typeface="Arial" panose="020B0604020202020204" pitchFamily="34" charset="0"/>
              </a:rPr>
              <a:t>&gt; •To focus on prevention of disease by promoting health and wellbeing and offering care and advice to our patients</a:t>
            </a:r>
            <a:br>
              <a:rPr lang="en-US" sz="1200" dirty="0"/>
            </a:br>
            <a:r>
              <a:rPr lang="en-US" sz="1200" b="0" i="0" dirty="0">
                <a:solidFill>
                  <a:srgbClr val="500050"/>
                </a:solidFill>
                <a:effectLst/>
                <a:latin typeface="Arial" panose="020B0604020202020204" pitchFamily="34" charset="0"/>
              </a:rPr>
              <a:t>&gt; •To work in partnership with our patients, their families and carers towards a positive experience and understanding, involving them in decision making about their treatment and care</a:t>
            </a:r>
            <a:br>
              <a:rPr lang="en-US" sz="1200" dirty="0"/>
            </a:br>
            <a:r>
              <a:rPr lang="en-US" sz="1200" b="0" i="0" dirty="0">
                <a:solidFill>
                  <a:srgbClr val="500050"/>
                </a:solidFill>
                <a:effectLst/>
                <a:latin typeface="Arial" panose="020B0604020202020204" pitchFamily="34" charset="0"/>
              </a:rPr>
              <a:t>&gt; •To work in partnership with other agencies to tackle the causes of, as well as provide the treatment for ill health and where appropriate involve other professionals in the care of our patients</a:t>
            </a:r>
            <a:br>
              <a:rPr lang="en-US" sz="1200" dirty="0"/>
            </a:br>
            <a:r>
              <a:rPr lang="en-US" sz="1200" b="0" i="0" dirty="0">
                <a:solidFill>
                  <a:srgbClr val="500050"/>
                </a:solidFill>
                <a:effectLst/>
                <a:latin typeface="Arial" panose="020B0604020202020204" pitchFamily="34" charset="0"/>
              </a:rPr>
              <a:t>&gt; •To encourage our patients to communicate with us by joining our patient participation group: talking to us, participating in surveys and providing feedback on the services that we offer.</a:t>
            </a:r>
            <a:endParaRPr lang="en-GB" sz="1200" b="1" dirty="0">
              <a:solidFill>
                <a:srgbClr val="7030A0"/>
              </a:solidFill>
              <a:highlight>
                <a:srgbClr val="FFFF00"/>
              </a:highlight>
            </a:endParaRPr>
          </a:p>
        </p:txBody>
      </p:sp>
      <p:sp>
        <p:nvSpPr>
          <p:cNvPr id="6" name="TextBox 5">
            <a:extLst>
              <a:ext uri="{FF2B5EF4-FFF2-40B4-BE49-F238E27FC236}">
                <a16:creationId xmlns:a16="http://schemas.microsoft.com/office/drawing/2014/main" id="{6683023E-DCF0-1977-59B1-676DD57FE4DE}"/>
              </a:ext>
            </a:extLst>
          </p:cNvPr>
          <p:cNvSpPr txBox="1"/>
          <p:nvPr/>
        </p:nvSpPr>
        <p:spPr>
          <a:xfrm>
            <a:off x="3688061" y="8627715"/>
            <a:ext cx="3001825" cy="1046440"/>
          </a:xfrm>
          <a:prstGeom prst="rect">
            <a:avLst/>
          </a:prstGeom>
          <a:solidFill>
            <a:schemeClr val="bg1"/>
          </a:solidFill>
          <a:ln>
            <a:solidFill>
              <a:schemeClr val="tx1"/>
            </a:solidFill>
          </a:ln>
        </p:spPr>
        <p:txBody>
          <a:bodyPr wrap="square" rtlCol="0">
            <a:spAutoFit/>
          </a:bodyPr>
          <a:lstStyle/>
          <a:p>
            <a:r>
              <a:rPr lang="en-US" sz="1400" b="1" dirty="0"/>
              <a:t>Patient Participation Group (PPG)</a:t>
            </a:r>
          </a:p>
          <a:p>
            <a:r>
              <a:rPr lang="en-GB" sz="1200" dirty="0"/>
              <a:t>All GP practices should have a representative patient group to work with the practice to provide a patient view.  If you would like to become involved please contact Reception</a:t>
            </a:r>
          </a:p>
        </p:txBody>
      </p:sp>
    </p:spTree>
    <p:extLst>
      <p:ext uri="{BB962C8B-B14F-4D97-AF65-F5344CB8AC3E}">
        <p14:creationId xmlns:p14="http://schemas.microsoft.com/office/powerpoint/2010/main" val="1235589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E9CDE-823B-A791-2BE5-C92398115265}"/>
            </a:ext>
          </a:extLst>
        </p:cNvPr>
        <p:cNvGrpSpPr/>
        <p:nvPr/>
      </p:nvGrpSpPr>
      <p:grpSpPr>
        <a:xfrm>
          <a:off x="0" y="0"/>
          <a:ext cx="0" cy="0"/>
          <a:chOff x="0" y="0"/>
          <a:chExt cx="0" cy="0"/>
        </a:xfrm>
      </p:grpSpPr>
      <p:pic>
        <p:nvPicPr>
          <p:cNvPr id="1026" name="Picture 2" descr="Exterior shot of the surgery">
            <a:extLst>
              <a:ext uri="{FF2B5EF4-FFF2-40B4-BE49-F238E27FC236}">
                <a16:creationId xmlns:a16="http://schemas.microsoft.com/office/drawing/2014/main" id="{ADF0432B-0E08-32EE-83A8-E557E90AA5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6" y="156657"/>
            <a:ext cx="1495425" cy="79332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18393FC-4610-06E0-7211-0CE0C5C4046D}"/>
              </a:ext>
            </a:extLst>
          </p:cNvPr>
          <p:cNvSpPr txBox="1"/>
          <p:nvPr/>
        </p:nvSpPr>
        <p:spPr>
          <a:xfrm>
            <a:off x="1857374" y="156657"/>
            <a:ext cx="3157537" cy="369332"/>
          </a:xfrm>
          <a:prstGeom prst="rect">
            <a:avLst/>
          </a:prstGeom>
          <a:noFill/>
          <a:ln>
            <a:solidFill>
              <a:schemeClr val="accent1">
                <a:lumMod val="20000"/>
                <a:lumOff val="80000"/>
              </a:schemeClr>
            </a:solidFill>
          </a:ln>
        </p:spPr>
        <p:txBody>
          <a:bodyPr wrap="square" rtlCol="0">
            <a:spAutoFit/>
          </a:bodyPr>
          <a:lstStyle/>
          <a:p>
            <a:r>
              <a:rPr lang="en-GB" b="1" dirty="0"/>
              <a:t>The Cedars Surgery Newsletter</a:t>
            </a:r>
          </a:p>
        </p:txBody>
      </p:sp>
      <p:sp>
        <p:nvSpPr>
          <p:cNvPr id="5" name="TextBox 4">
            <a:extLst>
              <a:ext uri="{FF2B5EF4-FFF2-40B4-BE49-F238E27FC236}">
                <a16:creationId xmlns:a16="http://schemas.microsoft.com/office/drawing/2014/main" id="{DA732BD4-03A2-2ED5-21A1-37DF46A8E266}"/>
              </a:ext>
            </a:extLst>
          </p:cNvPr>
          <p:cNvSpPr txBox="1"/>
          <p:nvPr/>
        </p:nvSpPr>
        <p:spPr>
          <a:xfrm>
            <a:off x="1857374" y="602726"/>
            <a:ext cx="3157537" cy="276999"/>
          </a:xfrm>
          <a:prstGeom prst="rect">
            <a:avLst/>
          </a:prstGeom>
          <a:noFill/>
          <a:ln>
            <a:solidFill>
              <a:schemeClr val="accent1">
                <a:lumMod val="20000"/>
                <a:lumOff val="80000"/>
              </a:schemeClr>
            </a:solidFill>
          </a:ln>
        </p:spPr>
        <p:txBody>
          <a:bodyPr wrap="square" rtlCol="0">
            <a:spAutoFit/>
          </a:bodyPr>
          <a:lstStyle/>
          <a:p>
            <a:r>
              <a:rPr lang="en-GB" sz="1200" dirty="0"/>
              <a:t>Patient Participation Group (PPG)</a:t>
            </a:r>
          </a:p>
        </p:txBody>
      </p:sp>
      <p:sp>
        <p:nvSpPr>
          <p:cNvPr id="7" name="TextBox 6">
            <a:extLst>
              <a:ext uri="{FF2B5EF4-FFF2-40B4-BE49-F238E27FC236}">
                <a16:creationId xmlns:a16="http://schemas.microsoft.com/office/drawing/2014/main" id="{707D19FD-F2FF-DF7B-E163-9A8D971D0996}"/>
              </a:ext>
            </a:extLst>
          </p:cNvPr>
          <p:cNvSpPr txBox="1"/>
          <p:nvPr/>
        </p:nvSpPr>
        <p:spPr>
          <a:xfrm>
            <a:off x="5827292" y="160051"/>
            <a:ext cx="959013" cy="461665"/>
          </a:xfrm>
          <a:prstGeom prst="rect">
            <a:avLst/>
          </a:prstGeom>
          <a:noFill/>
        </p:spPr>
        <p:txBody>
          <a:bodyPr wrap="square">
            <a:spAutoFit/>
          </a:bodyPr>
          <a:lstStyle/>
          <a:p>
            <a:r>
              <a:rPr lang="en-GB" sz="1200" dirty="0">
                <a:solidFill>
                  <a:schemeClr val="accent6">
                    <a:lumMod val="75000"/>
                  </a:schemeClr>
                </a:solidFill>
              </a:rPr>
              <a:t>Issue 1 Spring 2024</a:t>
            </a:r>
          </a:p>
        </p:txBody>
      </p:sp>
      <p:sp>
        <p:nvSpPr>
          <p:cNvPr id="15" name="Title 14">
            <a:extLst>
              <a:ext uri="{FF2B5EF4-FFF2-40B4-BE49-F238E27FC236}">
                <a16:creationId xmlns:a16="http://schemas.microsoft.com/office/drawing/2014/main" id="{43098AD9-2C28-DDDB-E405-FE91E82A3E51}"/>
              </a:ext>
            </a:extLst>
          </p:cNvPr>
          <p:cNvSpPr txBox="1">
            <a:spLocks noGrp="1"/>
          </p:cNvSpPr>
          <p:nvPr>
            <p:ph type="title" idx="4294967295"/>
          </p:nvPr>
        </p:nvSpPr>
        <p:spPr>
          <a:xfrm>
            <a:off x="2016884" y="1040810"/>
            <a:ext cx="2454387" cy="400110"/>
          </a:xfrm>
          <a:prstGeom prst="rect">
            <a:avLst/>
          </a:prstGeom>
          <a:solidFill>
            <a:schemeClr val="bg1"/>
          </a:solidFill>
          <a:ln w="25400">
            <a:solidFill>
              <a:schemeClr val="tx1">
                <a:alpha val="93000"/>
              </a:schemeClr>
            </a:solid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tx1"/>
                </a:solidFill>
                <a:effectLst/>
                <a:uLnTx/>
                <a:uFillTx/>
                <a:latin typeface="+mn-lt"/>
                <a:ea typeface="+mn-ea"/>
                <a:cs typeface="+mn-cs"/>
              </a:rPr>
              <a:t>Patient Pathway</a:t>
            </a:r>
          </a:p>
        </p:txBody>
      </p:sp>
      <p:sp>
        <p:nvSpPr>
          <p:cNvPr id="18" name="TextBox 17">
            <a:extLst>
              <a:ext uri="{FF2B5EF4-FFF2-40B4-BE49-F238E27FC236}">
                <a16:creationId xmlns:a16="http://schemas.microsoft.com/office/drawing/2014/main" id="{2D7D9AC3-FDE7-5939-EC46-ED2BAB0539EA}"/>
              </a:ext>
            </a:extLst>
          </p:cNvPr>
          <p:cNvSpPr txBox="1"/>
          <p:nvPr/>
        </p:nvSpPr>
        <p:spPr>
          <a:xfrm>
            <a:off x="2045896" y="2195900"/>
            <a:ext cx="2396364" cy="338554"/>
          </a:xfrm>
          <a:prstGeom prst="rect">
            <a:avLst/>
          </a:prstGeom>
          <a:solidFill>
            <a:schemeClr val="accent4">
              <a:lumMod val="20000"/>
              <a:lumOff val="80000"/>
            </a:schemeClr>
          </a:solidFill>
          <a:ln w="28575">
            <a:solidFill>
              <a:schemeClr val="tx1"/>
            </a:solidFill>
          </a:ln>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en-GB" sz="1600" b="1" dirty="0">
                <a:solidFill>
                  <a:schemeClr val="tx1"/>
                </a:solidFill>
              </a:rPr>
              <a:t>Routine care/Healthcare</a:t>
            </a:r>
          </a:p>
        </p:txBody>
      </p:sp>
      <p:sp>
        <p:nvSpPr>
          <p:cNvPr id="19" name="TextBox 18">
            <a:extLst>
              <a:ext uri="{FF2B5EF4-FFF2-40B4-BE49-F238E27FC236}">
                <a16:creationId xmlns:a16="http://schemas.microsoft.com/office/drawing/2014/main" id="{2C279F1E-C821-26DE-A862-3A349D550D84}"/>
              </a:ext>
            </a:extLst>
          </p:cNvPr>
          <p:cNvSpPr txBox="1"/>
          <p:nvPr/>
        </p:nvSpPr>
        <p:spPr>
          <a:xfrm>
            <a:off x="4744793" y="1547328"/>
            <a:ext cx="1616336" cy="830997"/>
          </a:xfrm>
          <a:prstGeom prst="rect">
            <a:avLst/>
          </a:prstGeom>
          <a:noFill/>
          <a:ln>
            <a:solidFill>
              <a:schemeClr val="accent1">
                <a:lumMod val="75000"/>
              </a:schemeClr>
            </a:solidFill>
          </a:ln>
        </p:spPr>
        <p:txBody>
          <a:bodyPr wrap="square">
            <a:spAutoFit/>
          </a:bodyPr>
          <a:lstStyle/>
          <a:p>
            <a:pPr algn="ctr"/>
            <a:r>
              <a:rPr lang="en-GB" sz="1600" b="1" dirty="0"/>
              <a:t>Urgent Medical </a:t>
            </a:r>
          </a:p>
          <a:p>
            <a:pPr algn="ctr"/>
            <a:r>
              <a:rPr lang="en-GB" sz="1600" b="1" dirty="0"/>
              <a:t>Problem </a:t>
            </a:r>
          </a:p>
          <a:p>
            <a:pPr algn="ctr"/>
            <a:r>
              <a:rPr lang="en-GB" sz="1600" b="1" dirty="0"/>
              <a:t>Out of Hours</a:t>
            </a:r>
          </a:p>
        </p:txBody>
      </p:sp>
      <p:sp>
        <p:nvSpPr>
          <p:cNvPr id="20" name="TextBox 19">
            <a:extLst>
              <a:ext uri="{FF2B5EF4-FFF2-40B4-BE49-F238E27FC236}">
                <a16:creationId xmlns:a16="http://schemas.microsoft.com/office/drawing/2014/main" id="{67D09513-E72F-9085-7453-E05EADEA0492}"/>
              </a:ext>
            </a:extLst>
          </p:cNvPr>
          <p:cNvSpPr txBox="1"/>
          <p:nvPr/>
        </p:nvSpPr>
        <p:spPr>
          <a:xfrm>
            <a:off x="444939" y="1573085"/>
            <a:ext cx="1397539" cy="584775"/>
          </a:xfrm>
          <a:prstGeom prst="rect">
            <a:avLst/>
          </a:prstGeom>
          <a:noFill/>
          <a:ln>
            <a:solidFill>
              <a:srgbClr val="C00000"/>
            </a:solidFill>
          </a:ln>
        </p:spPr>
        <p:txBody>
          <a:bodyPr wrap="square">
            <a:spAutoFit/>
          </a:bodyPr>
          <a:lstStyle/>
          <a:p>
            <a:r>
              <a:rPr lang="en-GB" sz="1600" b="1" dirty="0">
                <a:solidFill>
                  <a:srgbClr val="FF0000"/>
                </a:solidFill>
              </a:rPr>
              <a:t>  </a:t>
            </a:r>
            <a:r>
              <a:rPr lang="en-GB" sz="1600" b="1" dirty="0">
                <a:solidFill>
                  <a:schemeClr val="tx1">
                    <a:lumMod val="95000"/>
                    <a:lumOff val="5000"/>
                  </a:schemeClr>
                </a:solidFill>
              </a:rPr>
              <a:t>Immediate danger to life</a:t>
            </a:r>
          </a:p>
        </p:txBody>
      </p:sp>
      <p:sp>
        <p:nvSpPr>
          <p:cNvPr id="21" name="TextBox 20">
            <a:extLst>
              <a:ext uri="{FF2B5EF4-FFF2-40B4-BE49-F238E27FC236}">
                <a16:creationId xmlns:a16="http://schemas.microsoft.com/office/drawing/2014/main" id="{1611F7FD-F03B-4343-319E-C027A34092E8}"/>
              </a:ext>
            </a:extLst>
          </p:cNvPr>
          <p:cNvSpPr txBox="1"/>
          <p:nvPr/>
        </p:nvSpPr>
        <p:spPr>
          <a:xfrm>
            <a:off x="616428" y="2205114"/>
            <a:ext cx="1065572" cy="276999"/>
          </a:xfrm>
          <a:prstGeom prst="rect">
            <a:avLst/>
          </a:prstGeom>
          <a:noFill/>
          <a:ln>
            <a:solidFill>
              <a:schemeClr val="tx1"/>
            </a:solidFill>
          </a:ln>
        </p:spPr>
        <p:txBody>
          <a:bodyPr wrap="square">
            <a:spAutoFit/>
          </a:bodyPr>
          <a:lstStyle/>
          <a:p>
            <a:pPr algn="ctr"/>
            <a:r>
              <a:rPr lang="en-GB" sz="1200" b="1" dirty="0"/>
              <a:t>Ring 999</a:t>
            </a:r>
          </a:p>
        </p:txBody>
      </p:sp>
      <p:sp>
        <p:nvSpPr>
          <p:cNvPr id="24" name="TextBox 23">
            <a:extLst>
              <a:ext uri="{FF2B5EF4-FFF2-40B4-BE49-F238E27FC236}">
                <a16:creationId xmlns:a16="http://schemas.microsoft.com/office/drawing/2014/main" id="{951689CE-5148-DEE4-4C90-3936E570D508}"/>
              </a:ext>
            </a:extLst>
          </p:cNvPr>
          <p:cNvSpPr txBox="1"/>
          <p:nvPr/>
        </p:nvSpPr>
        <p:spPr>
          <a:xfrm>
            <a:off x="4562587" y="2619210"/>
            <a:ext cx="538051" cy="461665"/>
          </a:xfrm>
          <a:prstGeom prst="rect">
            <a:avLst/>
          </a:prstGeom>
          <a:noFill/>
          <a:ln>
            <a:solidFill>
              <a:srgbClr val="002060"/>
            </a:solidFill>
          </a:ln>
        </p:spPr>
        <p:txBody>
          <a:bodyPr wrap="square">
            <a:spAutoFit/>
          </a:bodyPr>
          <a:lstStyle/>
          <a:p>
            <a:pPr algn="ctr"/>
            <a:r>
              <a:rPr lang="en-GB" sz="1200" b="1" dirty="0">
                <a:solidFill>
                  <a:srgbClr val="002060"/>
                </a:solidFill>
              </a:rPr>
              <a:t>Ring 111</a:t>
            </a:r>
          </a:p>
        </p:txBody>
      </p:sp>
      <p:cxnSp>
        <p:nvCxnSpPr>
          <p:cNvPr id="26" name="Straight Arrow Connector 25" descr="arrow">
            <a:extLst>
              <a:ext uri="{FF2B5EF4-FFF2-40B4-BE49-F238E27FC236}">
                <a16:creationId xmlns:a16="http://schemas.microsoft.com/office/drawing/2014/main" id="{240D5593-3D73-D9E3-2FF2-9CC8A4FAD10E}"/>
              </a:ext>
            </a:extLst>
          </p:cNvPr>
          <p:cNvCxnSpPr>
            <a:cxnSpLocks/>
            <a:stCxn id="27" idx="3"/>
            <a:endCxn id="1036" idx="1"/>
          </p:cNvCxnSpPr>
          <p:nvPr/>
        </p:nvCxnSpPr>
        <p:spPr>
          <a:xfrm flipV="1">
            <a:off x="3988102" y="3817304"/>
            <a:ext cx="1086625" cy="4295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259F5E1E-3307-C1DC-162A-6FD23CCEF6AC}"/>
              </a:ext>
            </a:extLst>
          </p:cNvPr>
          <p:cNvSpPr txBox="1"/>
          <p:nvPr/>
        </p:nvSpPr>
        <p:spPr>
          <a:xfrm>
            <a:off x="2500053" y="3954472"/>
            <a:ext cx="1488049" cy="584775"/>
          </a:xfrm>
          <a:prstGeom prst="rect">
            <a:avLst/>
          </a:prstGeom>
          <a:noFill/>
          <a:ln>
            <a:solidFill>
              <a:srgbClr val="002060"/>
            </a:solidFill>
          </a:ln>
        </p:spPr>
        <p:txBody>
          <a:bodyPr wrap="square">
            <a:spAutoFit/>
          </a:bodyPr>
          <a:lstStyle/>
          <a:p>
            <a:pPr algn="ctr"/>
            <a:r>
              <a:rPr lang="en-GB" b="1" dirty="0">
                <a:solidFill>
                  <a:srgbClr val="002060"/>
                </a:solidFill>
              </a:rPr>
              <a:t>GP Practice</a:t>
            </a:r>
            <a:r>
              <a:rPr lang="en-GB" sz="1800" b="0" i="0" dirty="0">
                <a:effectLst/>
              </a:rPr>
              <a:t> </a:t>
            </a:r>
            <a:r>
              <a:rPr lang="en-GB" sz="1400" b="1" i="0" dirty="0">
                <a:effectLst/>
              </a:rPr>
              <a:t>01304 373341</a:t>
            </a:r>
            <a:r>
              <a:rPr lang="en-GB" sz="1400" b="1" dirty="0">
                <a:solidFill>
                  <a:srgbClr val="002060"/>
                </a:solidFill>
              </a:rPr>
              <a:t> </a:t>
            </a:r>
          </a:p>
        </p:txBody>
      </p:sp>
      <p:cxnSp>
        <p:nvCxnSpPr>
          <p:cNvPr id="29" name="Straight Arrow Connector 28" descr="arrow">
            <a:extLst>
              <a:ext uri="{FF2B5EF4-FFF2-40B4-BE49-F238E27FC236}">
                <a16:creationId xmlns:a16="http://schemas.microsoft.com/office/drawing/2014/main" id="{4FD0A925-9920-C32A-DBD9-D521E000062F}"/>
              </a:ext>
            </a:extLst>
          </p:cNvPr>
          <p:cNvCxnSpPr>
            <a:cxnSpLocks/>
            <a:stCxn id="15" idx="2"/>
            <a:endCxn id="18" idx="0"/>
          </p:cNvCxnSpPr>
          <p:nvPr/>
        </p:nvCxnSpPr>
        <p:spPr>
          <a:xfrm>
            <a:off x="3244078" y="1440920"/>
            <a:ext cx="0" cy="754980"/>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descr="arrow">
            <a:extLst>
              <a:ext uri="{FF2B5EF4-FFF2-40B4-BE49-F238E27FC236}">
                <a16:creationId xmlns:a16="http://schemas.microsoft.com/office/drawing/2014/main" id="{EBB5947D-4B5A-0902-2E20-8D2AD43C152C}"/>
              </a:ext>
            </a:extLst>
          </p:cNvPr>
          <p:cNvCxnSpPr>
            <a:cxnSpLocks/>
            <a:stCxn id="19" idx="2"/>
            <a:endCxn id="57" idx="0"/>
          </p:cNvCxnSpPr>
          <p:nvPr/>
        </p:nvCxnSpPr>
        <p:spPr>
          <a:xfrm>
            <a:off x="5552961" y="2378325"/>
            <a:ext cx="270003" cy="231062"/>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027" name="Straight Arrow Connector 1026" descr="arrow">
            <a:extLst>
              <a:ext uri="{FF2B5EF4-FFF2-40B4-BE49-F238E27FC236}">
                <a16:creationId xmlns:a16="http://schemas.microsoft.com/office/drawing/2014/main" id="{BA05883B-A2DC-70C9-EABD-E7ABD461DF2E}"/>
              </a:ext>
            </a:extLst>
          </p:cNvPr>
          <p:cNvCxnSpPr>
            <a:cxnSpLocks/>
            <a:stCxn id="19" idx="2"/>
          </p:cNvCxnSpPr>
          <p:nvPr/>
        </p:nvCxnSpPr>
        <p:spPr>
          <a:xfrm flipH="1">
            <a:off x="5074727" y="2378325"/>
            <a:ext cx="478234" cy="286405"/>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30" name="TextBox 1029">
            <a:extLst>
              <a:ext uri="{FF2B5EF4-FFF2-40B4-BE49-F238E27FC236}">
                <a16:creationId xmlns:a16="http://schemas.microsoft.com/office/drawing/2014/main" id="{E285D94D-1D15-B96E-EE67-304FDFDE37B6}"/>
              </a:ext>
            </a:extLst>
          </p:cNvPr>
          <p:cNvSpPr txBox="1"/>
          <p:nvPr/>
        </p:nvSpPr>
        <p:spPr>
          <a:xfrm>
            <a:off x="-2468667" y="3542827"/>
            <a:ext cx="1766890" cy="461665"/>
          </a:xfrm>
          <a:prstGeom prst="rect">
            <a:avLst/>
          </a:prstGeom>
          <a:noFill/>
          <a:ln>
            <a:solidFill>
              <a:schemeClr val="accent6">
                <a:lumMod val="60000"/>
                <a:lumOff val="40000"/>
              </a:schemeClr>
            </a:solidFill>
          </a:ln>
        </p:spPr>
        <p:txBody>
          <a:bodyPr wrap="square">
            <a:spAutoFit/>
          </a:bodyPr>
          <a:lstStyle/>
          <a:p>
            <a:r>
              <a:rPr lang="en-GB" sz="1200" b="1" dirty="0">
                <a:solidFill>
                  <a:schemeClr val="accent6">
                    <a:lumMod val="75000"/>
                  </a:schemeClr>
                </a:solidFill>
              </a:rPr>
              <a:t>Book online or phone or in person</a:t>
            </a:r>
          </a:p>
        </p:txBody>
      </p:sp>
      <p:cxnSp>
        <p:nvCxnSpPr>
          <p:cNvPr id="1035" name="Straight Arrow Connector 1034" descr="arrow">
            <a:extLst>
              <a:ext uri="{FF2B5EF4-FFF2-40B4-BE49-F238E27FC236}">
                <a16:creationId xmlns:a16="http://schemas.microsoft.com/office/drawing/2014/main" id="{E40056E9-D2C2-77A3-0D68-FCF5F0039CBE}"/>
              </a:ext>
            </a:extLst>
          </p:cNvPr>
          <p:cNvCxnSpPr>
            <a:cxnSpLocks/>
            <a:stCxn id="15" idx="2"/>
          </p:cNvCxnSpPr>
          <p:nvPr/>
        </p:nvCxnSpPr>
        <p:spPr>
          <a:xfrm>
            <a:off x="3244078" y="1440920"/>
            <a:ext cx="1529726" cy="351689"/>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pic>
        <p:nvPicPr>
          <p:cNvPr id="1037" name="Picture 1036" descr="The Cedar Surgery logo">
            <a:extLst>
              <a:ext uri="{FF2B5EF4-FFF2-40B4-BE49-F238E27FC236}">
                <a16:creationId xmlns:a16="http://schemas.microsoft.com/office/drawing/2014/main" id="{DB713BAD-6CC6-E04D-E2F0-88F9A3BAE0E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00638" y="104637"/>
            <a:ext cx="691939" cy="756007"/>
          </a:xfrm>
          <a:prstGeom prst="rect">
            <a:avLst/>
          </a:prstGeom>
          <a:noFill/>
          <a:ln>
            <a:noFill/>
          </a:ln>
        </p:spPr>
      </p:pic>
      <p:sp>
        <p:nvSpPr>
          <p:cNvPr id="3" name="TextBox 2">
            <a:extLst>
              <a:ext uri="{FF2B5EF4-FFF2-40B4-BE49-F238E27FC236}">
                <a16:creationId xmlns:a16="http://schemas.microsoft.com/office/drawing/2014/main" id="{4F32A4D2-93D0-D676-98A4-EBBB01CE45E7}"/>
              </a:ext>
            </a:extLst>
          </p:cNvPr>
          <p:cNvSpPr txBox="1"/>
          <p:nvPr/>
        </p:nvSpPr>
        <p:spPr>
          <a:xfrm>
            <a:off x="3423140" y="5930198"/>
            <a:ext cx="2908926" cy="523220"/>
          </a:xfrm>
          <a:prstGeom prst="rect">
            <a:avLst/>
          </a:prstGeom>
          <a:solidFill>
            <a:schemeClr val="accent6">
              <a:lumMod val="20000"/>
              <a:lumOff val="80000"/>
              <a:alpha val="49000"/>
            </a:schemeClr>
          </a:solidFill>
          <a:ln>
            <a:solidFill>
              <a:schemeClr val="accent6">
                <a:lumMod val="60000"/>
                <a:lumOff val="40000"/>
              </a:schemeClr>
            </a:solidFill>
          </a:ln>
        </p:spPr>
        <p:txBody>
          <a:bodyPr wrap="square">
            <a:spAutoFit/>
          </a:bodyPr>
          <a:lstStyle/>
          <a:p>
            <a:r>
              <a:rPr lang="en-GB" sz="1400" b="1" dirty="0"/>
              <a:t>Urgent Eye Problem:</a:t>
            </a:r>
          </a:p>
          <a:p>
            <a:r>
              <a:rPr lang="en-GB" sz="1400" b="1" dirty="0"/>
              <a:t> </a:t>
            </a:r>
            <a:r>
              <a:rPr lang="en-GB" sz="1200" dirty="0">
                <a:solidFill>
                  <a:srgbClr val="002060"/>
                </a:solidFill>
              </a:rPr>
              <a:t>Specsavers and Biggs</a:t>
            </a:r>
          </a:p>
        </p:txBody>
      </p:sp>
      <p:sp>
        <p:nvSpPr>
          <p:cNvPr id="6" name="TextBox 5">
            <a:extLst>
              <a:ext uri="{FF2B5EF4-FFF2-40B4-BE49-F238E27FC236}">
                <a16:creationId xmlns:a16="http://schemas.microsoft.com/office/drawing/2014/main" id="{BD061EFB-232B-51BA-D372-A24558BBCC6B}"/>
              </a:ext>
            </a:extLst>
          </p:cNvPr>
          <p:cNvSpPr txBox="1"/>
          <p:nvPr/>
        </p:nvSpPr>
        <p:spPr>
          <a:xfrm>
            <a:off x="227949" y="8239292"/>
            <a:ext cx="3030635" cy="892552"/>
          </a:xfrm>
          <a:prstGeom prst="rect">
            <a:avLst/>
          </a:prstGeom>
          <a:solidFill>
            <a:schemeClr val="accent6">
              <a:lumMod val="20000"/>
              <a:lumOff val="80000"/>
              <a:alpha val="49000"/>
            </a:schemeClr>
          </a:solidFill>
          <a:ln>
            <a:solidFill>
              <a:schemeClr val="accent6">
                <a:lumMod val="60000"/>
                <a:lumOff val="40000"/>
              </a:schemeClr>
            </a:solidFill>
          </a:ln>
        </p:spPr>
        <p:txBody>
          <a:bodyPr wrap="square">
            <a:spAutoFit/>
          </a:bodyPr>
          <a:lstStyle/>
          <a:p>
            <a:r>
              <a:rPr lang="en-GB" sz="1400" b="1" dirty="0"/>
              <a:t>Hearing Tests:</a:t>
            </a:r>
          </a:p>
          <a:p>
            <a:r>
              <a:rPr lang="en-GB" sz="1200" b="1" dirty="0"/>
              <a:t>Available from Specsavers</a:t>
            </a:r>
          </a:p>
          <a:p>
            <a:r>
              <a:rPr lang="en-GB" sz="1400" b="1" dirty="0"/>
              <a:t>Blocked ears:</a:t>
            </a:r>
          </a:p>
          <a:p>
            <a:r>
              <a:rPr lang="en-GB" sz="1200" b="1" dirty="0"/>
              <a:t>Ear Wax removal protocol from GP </a:t>
            </a:r>
          </a:p>
        </p:txBody>
      </p:sp>
      <p:sp>
        <p:nvSpPr>
          <p:cNvPr id="10" name="TextBox 9">
            <a:extLst>
              <a:ext uri="{FF2B5EF4-FFF2-40B4-BE49-F238E27FC236}">
                <a16:creationId xmlns:a16="http://schemas.microsoft.com/office/drawing/2014/main" id="{C85F7BD2-D35A-4A67-03E5-F6CA6C871300}"/>
              </a:ext>
            </a:extLst>
          </p:cNvPr>
          <p:cNvSpPr txBox="1"/>
          <p:nvPr/>
        </p:nvSpPr>
        <p:spPr>
          <a:xfrm flipH="1">
            <a:off x="210356" y="5928138"/>
            <a:ext cx="3062733" cy="2154436"/>
          </a:xfrm>
          <a:prstGeom prst="rect">
            <a:avLst/>
          </a:prstGeom>
          <a:solidFill>
            <a:schemeClr val="accent6">
              <a:lumMod val="20000"/>
              <a:lumOff val="80000"/>
              <a:alpha val="49000"/>
            </a:schemeClr>
          </a:solidFill>
          <a:ln>
            <a:solidFill>
              <a:schemeClr val="accent6">
                <a:lumMod val="60000"/>
                <a:lumOff val="40000"/>
              </a:schemeClr>
            </a:solidFill>
          </a:ln>
        </p:spPr>
        <p:txBody>
          <a:bodyPr wrap="square" rtlCol="0">
            <a:spAutoFit/>
          </a:bodyPr>
          <a:lstStyle/>
          <a:p>
            <a:r>
              <a:rPr lang="en-GB" sz="1400" b="1" dirty="0"/>
              <a:t>Pharmacy First Scheme:</a:t>
            </a:r>
          </a:p>
          <a:p>
            <a:pPr marL="171450" indent="-171450">
              <a:buClr>
                <a:srgbClr val="7030A0"/>
              </a:buClr>
              <a:buFont typeface="Wingdings" panose="05000000000000000000" pitchFamily="2" charset="2"/>
              <a:buChar char="§"/>
            </a:pPr>
            <a:r>
              <a:rPr lang="en-GB" sz="1200" i="0" u="none" strike="noStrike" dirty="0">
                <a:solidFill>
                  <a:srgbClr val="2B2B2B"/>
                </a:solidFill>
                <a:effectLst/>
              </a:rPr>
              <a:t>Patients</a:t>
            </a:r>
            <a:r>
              <a:rPr lang="en-GB" sz="1200" i="0" dirty="0">
                <a:solidFill>
                  <a:srgbClr val="2B2B2B"/>
                </a:solidFill>
                <a:effectLst/>
              </a:rPr>
              <a:t> can get treatment for the following conditions from a Pharmacist</a:t>
            </a:r>
            <a:r>
              <a:rPr lang="en-GB" sz="1200" b="1" i="0" dirty="0">
                <a:solidFill>
                  <a:srgbClr val="2B2B2B"/>
                </a:solidFill>
                <a:effectLst/>
              </a:rPr>
              <a:t>:</a:t>
            </a:r>
            <a:r>
              <a:rPr lang="en-GB" sz="1200" dirty="0">
                <a:solidFill>
                  <a:srgbClr val="2B2B2B"/>
                </a:solidFill>
              </a:rPr>
              <a:t>.</a:t>
            </a:r>
            <a:endParaRPr lang="en-GB" sz="1200" b="0" i="0" dirty="0">
              <a:solidFill>
                <a:srgbClr val="2B2B2B"/>
              </a:solidFill>
              <a:effectLst/>
            </a:endParaRPr>
          </a:p>
          <a:p>
            <a:pPr marL="628650" lvl="1" indent="-171450">
              <a:buClr>
                <a:srgbClr val="7030A0"/>
              </a:buClr>
              <a:buFont typeface="Wingdings" panose="05000000000000000000" pitchFamily="2" charset="2"/>
              <a:buChar char="§"/>
            </a:pPr>
            <a:r>
              <a:rPr lang="en-GB" sz="1200" b="0" i="0" dirty="0">
                <a:solidFill>
                  <a:srgbClr val="2B2B2B"/>
                </a:solidFill>
                <a:effectLst/>
              </a:rPr>
              <a:t>sinusitis, </a:t>
            </a:r>
          </a:p>
          <a:p>
            <a:pPr marL="628650" lvl="1" indent="-171450">
              <a:buClr>
                <a:srgbClr val="7030A0"/>
              </a:buClr>
              <a:buFont typeface="Wingdings" panose="05000000000000000000" pitchFamily="2" charset="2"/>
              <a:buChar char="§"/>
            </a:pPr>
            <a:r>
              <a:rPr lang="en-GB" sz="1200" b="0" i="0" dirty="0">
                <a:solidFill>
                  <a:srgbClr val="2B2B2B"/>
                </a:solidFill>
                <a:effectLst/>
              </a:rPr>
              <a:t>sore throat, </a:t>
            </a:r>
          </a:p>
          <a:p>
            <a:pPr marL="628650" lvl="1" indent="-171450">
              <a:buClr>
                <a:srgbClr val="7030A0"/>
              </a:buClr>
              <a:buFont typeface="Wingdings" panose="05000000000000000000" pitchFamily="2" charset="2"/>
              <a:buChar char="§"/>
            </a:pPr>
            <a:r>
              <a:rPr lang="en-GB" sz="1200" b="0" i="0" dirty="0">
                <a:solidFill>
                  <a:srgbClr val="2B2B2B"/>
                </a:solidFill>
                <a:effectLst/>
              </a:rPr>
              <a:t>earache, </a:t>
            </a:r>
          </a:p>
          <a:p>
            <a:pPr marL="628650" lvl="1" indent="-171450">
              <a:buClr>
                <a:srgbClr val="7030A0"/>
              </a:buClr>
              <a:buFont typeface="Wingdings" panose="05000000000000000000" pitchFamily="2" charset="2"/>
              <a:buChar char="§"/>
            </a:pPr>
            <a:r>
              <a:rPr lang="en-GB" sz="1200" b="0" i="0" dirty="0">
                <a:solidFill>
                  <a:srgbClr val="2B2B2B"/>
                </a:solidFill>
                <a:effectLst/>
              </a:rPr>
              <a:t>infected insect bites, </a:t>
            </a:r>
          </a:p>
          <a:p>
            <a:pPr marL="628650" lvl="1" indent="-171450">
              <a:buClr>
                <a:srgbClr val="7030A0"/>
              </a:buClr>
              <a:buFont typeface="Wingdings" panose="05000000000000000000" pitchFamily="2" charset="2"/>
              <a:buChar char="§"/>
            </a:pPr>
            <a:r>
              <a:rPr lang="en-GB" sz="1200" b="0" i="0" dirty="0">
                <a:solidFill>
                  <a:srgbClr val="2B2B2B"/>
                </a:solidFill>
                <a:effectLst/>
              </a:rPr>
              <a:t>impetigo, </a:t>
            </a:r>
          </a:p>
          <a:p>
            <a:pPr marL="628650" lvl="1" indent="-171450">
              <a:buClr>
                <a:srgbClr val="7030A0"/>
              </a:buClr>
              <a:buFont typeface="Wingdings" panose="05000000000000000000" pitchFamily="2" charset="2"/>
              <a:buChar char="§"/>
            </a:pPr>
            <a:r>
              <a:rPr lang="en-GB" sz="1200" b="0" i="0" dirty="0">
                <a:solidFill>
                  <a:srgbClr val="2B2B2B"/>
                </a:solidFill>
                <a:effectLst/>
              </a:rPr>
              <a:t>shingles and </a:t>
            </a:r>
          </a:p>
          <a:p>
            <a:pPr marL="628650" lvl="1" indent="-171450">
              <a:buClr>
                <a:srgbClr val="7030A0"/>
              </a:buClr>
              <a:buFont typeface="Wingdings" panose="05000000000000000000" pitchFamily="2" charset="2"/>
              <a:buChar char="§"/>
            </a:pPr>
            <a:r>
              <a:rPr lang="en-GB" sz="1200" b="0" i="0" dirty="0">
                <a:solidFill>
                  <a:srgbClr val="2B2B2B"/>
                </a:solidFill>
                <a:effectLst/>
              </a:rPr>
              <a:t>uncomplicated urinary tract infections </a:t>
            </a:r>
            <a:r>
              <a:rPr lang="en-GB" sz="1200" dirty="0">
                <a:solidFill>
                  <a:srgbClr val="2B2B2B"/>
                </a:solidFill>
              </a:rPr>
              <a:t>(</a:t>
            </a:r>
            <a:r>
              <a:rPr lang="en-GB" sz="1200" b="0" i="0" dirty="0">
                <a:solidFill>
                  <a:srgbClr val="2B2B2B"/>
                </a:solidFill>
                <a:effectLst/>
              </a:rPr>
              <a:t>women &lt;65)</a:t>
            </a:r>
            <a:endParaRPr lang="en-GB" sz="1200" dirty="0"/>
          </a:p>
        </p:txBody>
      </p:sp>
      <p:sp>
        <p:nvSpPr>
          <p:cNvPr id="1024" name="TextBox 1023">
            <a:extLst>
              <a:ext uri="{FF2B5EF4-FFF2-40B4-BE49-F238E27FC236}">
                <a16:creationId xmlns:a16="http://schemas.microsoft.com/office/drawing/2014/main" id="{2AD6868D-B8F3-2324-C3A7-32D689486D25}"/>
              </a:ext>
            </a:extLst>
          </p:cNvPr>
          <p:cNvSpPr txBox="1"/>
          <p:nvPr/>
        </p:nvSpPr>
        <p:spPr>
          <a:xfrm>
            <a:off x="3499593" y="7476854"/>
            <a:ext cx="2832473" cy="861774"/>
          </a:xfrm>
          <a:prstGeom prst="rect">
            <a:avLst/>
          </a:prstGeom>
          <a:solidFill>
            <a:schemeClr val="accent6">
              <a:lumMod val="20000"/>
              <a:lumOff val="80000"/>
              <a:alpha val="49000"/>
            </a:schemeClr>
          </a:solidFill>
          <a:ln>
            <a:solidFill>
              <a:schemeClr val="accent6">
                <a:lumMod val="60000"/>
                <a:lumOff val="40000"/>
              </a:schemeClr>
            </a:solidFill>
          </a:ln>
        </p:spPr>
        <p:txBody>
          <a:bodyPr wrap="square">
            <a:spAutoFit/>
          </a:bodyPr>
          <a:lstStyle/>
          <a:p>
            <a:r>
              <a:rPr lang="en-GB" sz="1400" b="1" dirty="0"/>
              <a:t>Physiotherapy:</a:t>
            </a:r>
          </a:p>
          <a:p>
            <a:r>
              <a:rPr lang="en-GB" sz="1200" dirty="0">
                <a:solidFill>
                  <a:schemeClr val="tx1">
                    <a:lumMod val="95000"/>
                    <a:lumOff val="5000"/>
                  </a:schemeClr>
                </a:solidFill>
              </a:rPr>
              <a:t>E-Consult or Self-referral  form from reception (GP approval needed) or First Contact Physio by appointment only.</a:t>
            </a:r>
          </a:p>
        </p:txBody>
      </p:sp>
      <p:sp>
        <p:nvSpPr>
          <p:cNvPr id="1029" name="TextBox 1028">
            <a:extLst>
              <a:ext uri="{FF2B5EF4-FFF2-40B4-BE49-F238E27FC236}">
                <a16:creationId xmlns:a16="http://schemas.microsoft.com/office/drawing/2014/main" id="{B277A819-5AFF-9259-F3E8-D9EB792274B6}"/>
              </a:ext>
            </a:extLst>
          </p:cNvPr>
          <p:cNvSpPr txBox="1"/>
          <p:nvPr/>
        </p:nvSpPr>
        <p:spPr>
          <a:xfrm>
            <a:off x="5235205" y="4207743"/>
            <a:ext cx="1135369" cy="276999"/>
          </a:xfrm>
          <a:prstGeom prst="rect">
            <a:avLst/>
          </a:prstGeom>
          <a:noFill/>
          <a:ln>
            <a:solidFill>
              <a:srgbClr val="002060"/>
            </a:solidFill>
          </a:ln>
        </p:spPr>
        <p:txBody>
          <a:bodyPr wrap="square">
            <a:spAutoFit/>
          </a:bodyPr>
          <a:lstStyle/>
          <a:p>
            <a:pPr algn="ctr"/>
            <a:r>
              <a:rPr lang="en-GB" sz="1200" b="1" dirty="0">
                <a:solidFill>
                  <a:srgbClr val="002060"/>
                </a:solidFill>
              </a:rPr>
              <a:t>Nurse/HCA</a:t>
            </a:r>
            <a:endParaRPr lang="en-GB" sz="1200" dirty="0">
              <a:solidFill>
                <a:srgbClr val="002060"/>
              </a:solidFill>
            </a:endParaRPr>
          </a:p>
        </p:txBody>
      </p:sp>
      <p:sp>
        <p:nvSpPr>
          <p:cNvPr id="1033" name="TextBox 1032">
            <a:extLst>
              <a:ext uri="{FF2B5EF4-FFF2-40B4-BE49-F238E27FC236}">
                <a16:creationId xmlns:a16="http://schemas.microsoft.com/office/drawing/2014/main" id="{8B78605A-C69F-571C-9727-5536087BB838}"/>
              </a:ext>
            </a:extLst>
          </p:cNvPr>
          <p:cNvSpPr txBox="1"/>
          <p:nvPr/>
        </p:nvSpPr>
        <p:spPr>
          <a:xfrm>
            <a:off x="4295622" y="4963499"/>
            <a:ext cx="2036444" cy="276999"/>
          </a:xfrm>
          <a:prstGeom prst="rect">
            <a:avLst/>
          </a:prstGeom>
          <a:noFill/>
          <a:ln>
            <a:solidFill>
              <a:srgbClr val="002060"/>
            </a:solidFill>
          </a:ln>
        </p:spPr>
        <p:txBody>
          <a:bodyPr wrap="square">
            <a:spAutoFit/>
          </a:bodyPr>
          <a:lstStyle/>
          <a:p>
            <a:pPr algn="ctr"/>
            <a:r>
              <a:rPr lang="en-GB" sz="1200" b="1" dirty="0">
                <a:solidFill>
                  <a:srgbClr val="002060"/>
                </a:solidFill>
              </a:rPr>
              <a:t>Advanced Nurse Practitioner</a:t>
            </a:r>
            <a:endParaRPr lang="en-GB" sz="1200" dirty="0">
              <a:solidFill>
                <a:srgbClr val="002060"/>
              </a:solidFill>
            </a:endParaRPr>
          </a:p>
        </p:txBody>
      </p:sp>
      <p:sp>
        <p:nvSpPr>
          <p:cNvPr id="1036" name="TextBox 1035">
            <a:extLst>
              <a:ext uri="{FF2B5EF4-FFF2-40B4-BE49-F238E27FC236}">
                <a16:creationId xmlns:a16="http://schemas.microsoft.com/office/drawing/2014/main" id="{FE95F80E-6E76-60CE-8FF1-BF2AFC9A1EB2}"/>
              </a:ext>
            </a:extLst>
          </p:cNvPr>
          <p:cNvSpPr txBox="1"/>
          <p:nvPr/>
        </p:nvSpPr>
        <p:spPr>
          <a:xfrm>
            <a:off x="5074727" y="3678804"/>
            <a:ext cx="1297497" cy="276999"/>
          </a:xfrm>
          <a:prstGeom prst="rect">
            <a:avLst/>
          </a:prstGeom>
          <a:noFill/>
          <a:ln>
            <a:solidFill>
              <a:srgbClr val="002060"/>
            </a:solidFill>
          </a:ln>
        </p:spPr>
        <p:txBody>
          <a:bodyPr wrap="square">
            <a:spAutoFit/>
          </a:bodyPr>
          <a:lstStyle/>
          <a:p>
            <a:pPr algn="ctr"/>
            <a:r>
              <a:rPr lang="en-GB" sz="1200" b="1" dirty="0">
                <a:solidFill>
                  <a:srgbClr val="002060"/>
                </a:solidFill>
              </a:rPr>
              <a:t>GP - Routine</a:t>
            </a:r>
          </a:p>
        </p:txBody>
      </p:sp>
      <p:sp>
        <p:nvSpPr>
          <p:cNvPr id="1047" name="TextBox 1046">
            <a:extLst>
              <a:ext uri="{FF2B5EF4-FFF2-40B4-BE49-F238E27FC236}">
                <a16:creationId xmlns:a16="http://schemas.microsoft.com/office/drawing/2014/main" id="{18FFB943-B12D-2111-E8FA-EF821E117B6B}"/>
              </a:ext>
            </a:extLst>
          </p:cNvPr>
          <p:cNvSpPr txBox="1"/>
          <p:nvPr/>
        </p:nvSpPr>
        <p:spPr>
          <a:xfrm>
            <a:off x="456959" y="3701337"/>
            <a:ext cx="1559925" cy="276999"/>
          </a:xfrm>
          <a:prstGeom prst="rect">
            <a:avLst/>
          </a:prstGeom>
          <a:noFill/>
          <a:ln>
            <a:solidFill>
              <a:schemeClr val="tx1"/>
            </a:solidFill>
          </a:ln>
        </p:spPr>
        <p:txBody>
          <a:bodyPr wrap="square">
            <a:spAutoFit/>
          </a:bodyPr>
          <a:lstStyle/>
          <a:p>
            <a:pPr algn="ctr"/>
            <a:r>
              <a:rPr lang="en-GB" sz="1200" b="1" dirty="0">
                <a:solidFill>
                  <a:srgbClr val="002060"/>
                </a:solidFill>
              </a:rPr>
              <a:t>GP – Same Day</a:t>
            </a:r>
          </a:p>
        </p:txBody>
      </p:sp>
      <p:sp>
        <p:nvSpPr>
          <p:cNvPr id="1048" name="TextBox 1047">
            <a:extLst>
              <a:ext uri="{FF2B5EF4-FFF2-40B4-BE49-F238E27FC236}">
                <a16:creationId xmlns:a16="http://schemas.microsoft.com/office/drawing/2014/main" id="{317302D2-1A03-8862-CF41-F134154EE3B0}"/>
              </a:ext>
            </a:extLst>
          </p:cNvPr>
          <p:cNvSpPr txBox="1"/>
          <p:nvPr/>
        </p:nvSpPr>
        <p:spPr>
          <a:xfrm>
            <a:off x="246643" y="4711333"/>
            <a:ext cx="2161169" cy="646331"/>
          </a:xfrm>
          <a:prstGeom prst="rect">
            <a:avLst/>
          </a:prstGeom>
          <a:noFill/>
          <a:ln>
            <a:solidFill>
              <a:schemeClr val="tx1"/>
            </a:solidFill>
          </a:ln>
        </p:spPr>
        <p:txBody>
          <a:bodyPr wrap="square">
            <a:spAutoFit/>
          </a:bodyPr>
          <a:lstStyle/>
          <a:p>
            <a:pPr algn="ctr"/>
            <a:r>
              <a:rPr lang="en-GB" sz="1200" b="1" dirty="0">
                <a:solidFill>
                  <a:srgbClr val="002060"/>
                </a:solidFill>
              </a:rPr>
              <a:t>Primary Care Network</a:t>
            </a:r>
          </a:p>
          <a:p>
            <a:pPr algn="ctr"/>
            <a:r>
              <a:rPr lang="en-GB" sz="1200" b="1" dirty="0">
                <a:solidFill>
                  <a:srgbClr val="002060"/>
                </a:solidFill>
              </a:rPr>
              <a:t>Additional Enhanced Services</a:t>
            </a:r>
          </a:p>
          <a:p>
            <a:pPr algn="ctr"/>
            <a:r>
              <a:rPr lang="en-GB" sz="1200" b="1" dirty="0">
                <a:solidFill>
                  <a:srgbClr val="002060"/>
                </a:solidFill>
              </a:rPr>
              <a:t>At a GP Surgery </a:t>
            </a:r>
          </a:p>
        </p:txBody>
      </p:sp>
      <p:cxnSp>
        <p:nvCxnSpPr>
          <p:cNvPr id="1050" name="Straight Arrow Connector 1049" descr="arrow">
            <a:extLst>
              <a:ext uri="{FF2B5EF4-FFF2-40B4-BE49-F238E27FC236}">
                <a16:creationId xmlns:a16="http://schemas.microsoft.com/office/drawing/2014/main" id="{06C0E77A-63B3-AB1E-C58D-F18DF9573EAA}"/>
              </a:ext>
            </a:extLst>
          </p:cNvPr>
          <p:cNvCxnSpPr>
            <a:cxnSpLocks/>
            <a:stCxn id="27" idx="1"/>
          </p:cNvCxnSpPr>
          <p:nvPr/>
        </p:nvCxnSpPr>
        <p:spPr>
          <a:xfrm flipH="1" flipV="1">
            <a:off x="1245892" y="3960349"/>
            <a:ext cx="1254161" cy="286511"/>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055" name="Straight Arrow Connector 1054" descr="arrow">
            <a:extLst>
              <a:ext uri="{FF2B5EF4-FFF2-40B4-BE49-F238E27FC236}">
                <a16:creationId xmlns:a16="http://schemas.microsoft.com/office/drawing/2014/main" id="{EC019369-8D2D-7772-EDC6-DB037CA74686}"/>
              </a:ext>
            </a:extLst>
          </p:cNvPr>
          <p:cNvCxnSpPr>
            <a:cxnSpLocks/>
            <a:stCxn id="18" idx="2"/>
            <a:endCxn id="27" idx="0"/>
          </p:cNvCxnSpPr>
          <p:nvPr/>
        </p:nvCxnSpPr>
        <p:spPr>
          <a:xfrm>
            <a:off x="3244078" y="2534454"/>
            <a:ext cx="0" cy="1420018"/>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059" name="Straight Arrow Connector 1058" descr="arrow">
            <a:extLst>
              <a:ext uri="{FF2B5EF4-FFF2-40B4-BE49-F238E27FC236}">
                <a16:creationId xmlns:a16="http://schemas.microsoft.com/office/drawing/2014/main" id="{35B4CA65-BA2B-109B-475C-A0D6F423066B}"/>
              </a:ext>
            </a:extLst>
          </p:cNvPr>
          <p:cNvCxnSpPr>
            <a:cxnSpLocks/>
            <a:stCxn id="27" idx="1"/>
          </p:cNvCxnSpPr>
          <p:nvPr/>
        </p:nvCxnSpPr>
        <p:spPr>
          <a:xfrm flipH="1">
            <a:off x="1182093" y="4246860"/>
            <a:ext cx="1317960" cy="452481"/>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080" name="Straight Arrow Connector 1079" descr="arrow">
            <a:extLst>
              <a:ext uri="{FF2B5EF4-FFF2-40B4-BE49-F238E27FC236}">
                <a16:creationId xmlns:a16="http://schemas.microsoft.com/office/drawing/2014/main" id="{85217FC8-173A-F827-12C2-7189463912C4}"/>
              </a:ext>
            </a:extLst>
          </p:cNvPr>
          <p:cNvCxnSpPr>
            <a:cxnSpLocks/>
            <a:stCxn id="20" idx="2"/>
          </p:cNvCxnSpPr>
          <p:nvPr/>
        </p:nvCxnSpPr>
        <p:spPr>
          <a:xfrm>
            <a:off x="1143709" y="2157860"/>
            <a:ext cx="0" cy="459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3" name="Straight Arrow Connector 1082" descr="arrow">
            <a:extLst>
              <a:ext uri="{FF2B5EF4-FFF2-40B4-BE49-F238E27FC236}">
                <a16:creationId xmlns:a16="http://schemas.microsoft.com/office/drawing/2014/main" id="{184E5044-BB75-05D2-F9FE-730F8C8D1E06}"/>
              </a:ext>
            </a:extLst>
          </p:cNvPr>
          <p:cNvCxnSpPr>
            <a:cxnSpLocks/>
            <a:stCxn id="15" idx="2"/>
            <a:endCxn id="20" idx="3"/>
          </p:cNvCxnSpPr>
          <p:nvPr/>
        </p:nvCxnSpPr>
        <p:spPr>
          <a:xfrm flipH="1">
            <a:off x="1842478" y="1440920"/>
            <a:ext cx="1401600" cy="424553"/>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115" name="TextBox 1114">
            <a:extLst>
              <a:ext uri="{FF2B5EF4-FFF2-40B4-BE49-F238E27FC236}">
                <a16:creationId xmlns:a16="http://schemas.microsoft.com/office/drawing/2014/main" id="{8790775F-2434-8443-6035-66345922E58C}"/>
              </a:ext>
            </a:extLst>
          </p:cNvPr>
          <p:cNvSpPr txBox="1"/>
          <p:nvPr/>
        </p:nvSpPr>
        <p:spPr>
          <a:xfrm>
            <a:off x="1712277" y="5447047"/>
            <a:ext cx="3310715" cy="338554"/>
          </a:xfrm>
          <a:prstGeom prst="rect">
            <a:avLst/>
          </a:prstGeom>
          <a:solidFill>
            <a:schemeClr val="accent6">
              <a:lumMod val="20000"/>
              <a:lumOff val="80000"/>
            </a:schemeClr>
          </a:solidFill>
          <a:ln w="28575">
            <a:solidFill>
              <a:schemeClr val="tx1"/>
            </a:solidFill>
          </a:ln>
        </p:spPr>
        <p:txBody>
          <a:bodyPr wrap="none" rtlCol="0">
            <a:spAutoFit/>
          </a:bodyPr>
          <a:lstStyle/>
          <a:p>
            <a:r>
              <a:rPr lang="en-US" sz="1600" b="1" cap="small" dirty="0"/>
              <a:t>Self Referral Pathways funded by NHS</a:t>
            </a:r>
            <a:endParaRPr lang="en-GB" sz="1600" b="1" cap="small" dirty="0"/>
          </a:p>
        </p:txBody>
      </p:sp>
      <p:sp>
        <p:nvSpPr>
          <p:cNvPr id="1116" name="TextBox 1115">
            <a:extLst>
              <a:ext uri="{FF2B5EF4-FFF2-40B4-BE49-F238E27FC236}">
                <a16:creationId xmlns:a16="http://schemas.microsoft.com/office/drawing/2014/main" id="{2C2BF5F7-B2C5-5606-B4C6-6571E0F38BEC}"/>
              </a:ext>
            </a:extLst>
          </p:cNvPr>
          <p:cNvSpPr txBox="1"/>
          <p:nvPr/>
        </p:nvSpPr>
        <p:spPr>
          <a:xfrm>
            <a:off x="3453351" y="6595955"/>
            <a:ext cx="2878716" cy="707886"/>
          </a:xfrm>
          <a:prstGeom prst="rect">
            <a:avLst/>
          </a:prstGeom>
          <a:solidFill>
            <a:schemeClr val="accent6">
              <a:lumMod val="20000"/>
              <a:lumOff val="80000"/>
              <a:alpha val="49000"/>
            </a:schemeClr>
          </a:solidFill>
          <a:ln>
            <a:solidFill>
              <a:schemeClr val="accent6">
                <a:lumMod val="60000"/>
                <a:lumOff val="40000"/>
              </a:schemeClr>
            </a:solidFill>
          </a:ln>
        </p:spPr>
        <p:txBody>
          <a:bodyPr wrap="square">
            <a:spAutoFit/>
          </a:bodyPr>
          <a:lstStyle/>
          <a:p>
            <a:r>
              <a:rPr lang="en-GB" sz="1400" b="1" dirty="0"/>
              <a:t>Carpal Tunnel symptoms:</a:t>
            </a:r>
          </a:p>
          <a:p>
            <a:r>
              <a:rPr lang="en-GB" sz="1200" dirty="0"/>
              <a:t>Self referral online system -</a:t>
            </a:r>
          </a:p>
          <a:p>
            <a:r>
              <a:rPr lang="en-GB" sz="1400" b="1" dirty="0"/>
              <a:t>https://www.carpal-tunnel.net</a:t>
            </a:r>
          </a:p>
        </p:txBody>
      </p:sp>
      <p:sp>
        <p:nvSpPr>
          <p:cNvPr id="1136" name="TextBox 1135">
            <a:extLst>
              <a:ext uri="{FF2B5EF4-FFF2-40B4-BE49-F238E27FC236}">
                <a16:creationId xmlns:a16="http://schemas.microsoft.com/office/drawing/2014/main" id="{B1520F5A-A732-1DC4-EFFA-78775752F123}"/>
              </a:ext>
            </a:extLst>
          </p:cNvPr>
          <p:cNvSpPr txBox="1"/>
          <p:nvPr/>
        </p:nvSpPr>
        <p:spPr>
          <a:xfrm>
            <a:off x="2094691" y="9303274"/>
            <a:ext cx="2298771" cy="369332"/>
          </a:xfrm>
          <a:prstGeom prst="rect">
            <a:avLst/>
          </a:prstGeom>
          <a:noFill/>
        </p:spPr>
        <p:txBody>
          <a:bodyPr wrap="none" rtlCol="0">
            <a:spAutoFit/>
          </a:bodyPr>
          <a:lstStyle/>
          <a:p>
            <a:r>
              <a:rPr lang="en-GB" b="1" dirty="0"/>
              <a:t>Keep this page handy!</a:t>
            </a:r>
          </a:p>
        </p:txBody>
      </p:sp>
      <p:sp>
        <p:nvSpPr>
          <p:cNvPr id="57" name="TextBox 56">
            <a:extLst>
              <a:ext uri="{FF2B5EF4-FFF2-40B4-BE49-F238E27FC236}">
                <a16:creationId xmlns:a16="http://schemas.microsoft.com/office/drawing/2014/main" id="{17730A08-E7C9-1E86-110D-8FE4352F4A82}"/>
              </a:ext>
            </a:extLst>
          </p:cNvPr>
          <p:cNvSpPr txBox="1"/>
          <p:nvPr/>
        </p:nvSpPr>
        <p:spPr>
          <a:xfrm>
            <a:off x="5275354" y="2609387"/>
            <a:ext cx="1095220" cy="738664"/>
          </a:xfrm>
          <a:prstGeom prst="rect">
            <a:avLst/>
          </a:prstGeom>
          <a:noFill/>
          <a:ln>
            <a:solidFill>
              <a:srgbClr val="002060"/>
            </a:solidFill>
          </a:ln>
        </p:spPr>
        <p:txBody>
          <a:bodyPr wrap="square">
            <a:spAutoFit/>
          </a:bodyPr>
          <a:lstStyle/>
          <a:p>
            <a:pPr algn="ctr"/>
            <a:r>
              <a:rPr lang="en-US" sz="1400" b="1" dirty="0">
                <a:solidFill>
                  <a:srgbClr val="002060"/>
                </a:solidFill>
              </a:rPr>
              <a:t>Urgent Care Centre Deal Hospital</a:t>
            </a:r>
            <a:endParaRPr lang="en-GB" sz="1400" b="1" dirty="0">
              <a:solidFill>
                <a:srgbClr val="002060"/>
              </a:solidFill>
            </a:endParaRPr>
          </a:p>
        </p:txBody>
      </p:sp>
      <p:sp>
        <p:nvSpPr>
          <p:cNvPr id="60" name="TextBox 59">
            <a:extLst>
              <a:ext uri="{FF2B5EF4-FFF2-40B4-BE49-F238E27FC236}">
                <a16:creationId xmlns:a16="http://schemas.microsoft.com/office/drawing/2014/main" id="{852F3C6C-5160-3C2A-0E62-2F8F0C803A43}"/>
              </a:ext>
            </a:extLst>
          </p:cNvPr>
          <p:cNvSpPr txBox="1"/>
          <p:nvPr/>
        </p:nvSpPr>
        <p:spPr>
          <a:xfrm>
            <a:off x="616428" y="2892828"/>
            <a:ext cx="1065572" cy="276999"/>
          </a:xfrm>
          <a:prstGeom prst="rect">
            <a:avLst/>
          </a:prstGeom>
          <a:noFill/>
          <a:ln>
            <a:solidFill>
              <a:schemeClr val="tx1"/>
            </a:solidFill>
          </a:ln>
        </p:spPr>
        <p:txBody>
          <a:bodyPr wrap="square">
            <a:spAutoFit/>
          </a:bodyPr>
          <a:lstStyle/>
          <a:p>
            <a:pPr algn="ctr"/>
            <a:r>
              <a:rPr lang="en-GB" sz="1200" b="1" dirty="0"/>
              <a:t>A&amp;E</a:t>
            </a:r>
          </a:p>
        </p:txBody>
      </p:sp>
      <p:cxnSp>
        <p:nvCxnSpPr>
          <p:cNvPr id="61" name="Straight Arrow Connector 60" descr="arrow">
            <a:extLst>
              <a:ext uri="{FF2B5EF4-FFF2-40B4-BE49-F238E27FC236}">
                <a16:creationId xmlns:a16="http://schemas.microsoft.com/office/drawing/2014/main" id="{E3C5C929-2E92-0DA2-E3F2-96C3D8FF6322}"/>
              </a:ext>
            </a:extLst>
          </p:cNvPr>
          <p:cNvCxnSpPr>
            <a:cxnSpLocks/>
            <a:stCxn id="21" idx="2"/>
            <a:endCxn id="60" idx="0"/>
          </p:cNvCxnSpPr>
          <p:nvPr/>
        </p:nvCxnSpPr>
        <p:spPr>
          <a:xfrm>
            <a:off x="1149214" y="2482113"/>
            <a:ext cx="0" cy="4107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1" name="Straight Arrow Connector 1050" descr="arrow">
            <a:extLst>
              <a:ext uri="{FF2B5EF4-FFF2-40B4-BE49-F238E27FC236}">
                <a16:creationId xmlns:a16="http://schemas.microsoft.com/office/drawing/2014/main" id="{F428BB8F-AD24-1BBC-AB09-1902B8CFF877}"/>
              </a:ext>
            </a:extLst>
          </p:cNvPr>
          <p:cNvCxnSpPr>
            <a:cxnSpLocks/>
            <a:stCxn id="27" idx="3"/>
            <a:endCxn id="1029" idx="1"/>
          </p:cNvCxnSpPr>
          <p:nvPr/>
        </p:nvCxnSpPr>
        <p:spPr>
          <a:xfrm>
            <a:off x="3988102" y="4246860"/>
            <a:ext cx="1247103" cy="9938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2" name="Straight Arrow Connector 1051" descr="arrow">
            <a:extLst>
              <a:ext uri="{FF2B5EF4-FFF2-40B4-BE49-F238E27FC236}">
                <a16:creationId xmlns:a16="http://schemas.microsoft.com/office/drawing/2014/main" id="{B8CE2708-42F0-CF7E-90CF-43F966A12266}"/>
              </a:ext>
            </a:extLst>
          </p:cNvPr>
          <p:cNvCxnSpPr>
            <a:cxnSpLocks/>
            <a:stCxn id="27" idx="3"/>
            <a:endCxn id="1033" idx="0"/>
          </p:cNvCxnSpPr>
          <p:nvPr/>
        </p:nvCxnSpPr>
        <p:spPr>
          <a:xfrm>
            <a:off x="3988102" y="4246860"/>
            <a:ext cx="1325742" cy="7166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75" name="TextBox 1074">
            <a:extLst>
              <a:ext uri="{FF2B5EF4-FFF2-40B4-BE49-F238E27FC236}">
                <a16:creationId xmlns:a16="http://schemas.microsoft.com/office/drawing/2014/main" id="{F5B1B9AB-7295-1EAD-E150-C53FAEB64E07}"/>
              </a:ext>
            </a:extLst>
          </p:cNvPr>
          <p:cNvSpPr txBox="1"/>
          <p:nvPr/>
        </p:nvSpPr>
        <p:spPr>
          <a:xfrm>
            <a:off x="3497403" y="8433253"/>
            <a:ext cx="2832473" cy="707886"/>
          </a:xfrm>
          <a:prstGeom prst="rect">
            <a:avLst/>
          </a:prstGeom>
          <a:solidFill>
            <a:schemeClr val="accent6">
              <a:lumMod val="20000"/>
              <a:lumOff val="80000"/>
              <a:alpha val="49000"/>
            </a:schemeClr>
          </a:solidFill>
          <a:ln>
            <a:solidFill>
              <a:schemeClr val="accent6">
                <a:lumMod val="60000"/>
                <a:lumOff val="40000"/>
              </a:schemeClr>
            </a:solidFill>
          </a:ln>
        </p:spPr>
        <p:txBody>
          <a:bodyPr wrap="square">
            <a:spAutoFit/>
          </a:bodyPr>
          <a:lstStyle/>
          <a:p>
            <a:r>
              <a:rPr lang="en-GB" sz="1400" b="1" dirty="0"/>
              <a:t>Counselling:</a:t>
            </a:r>
          </a:p>
          <a:p>
            <a:r>
              <a:rPr lang="en-GB" sz="1400" b="1" dirty="0"/>
              <a:t>Vita Health Group</a:t>
            </a:r>
          </a:p>
          <a:p>
            <a:r>
              <a:rPr lang="en-GB" sz="1200" dirty="0"/>
              <a:t>E-Consult or details from reception</a:t>
            </a:r>
          </a:p>
        </p:txBody>
      </p:sp>
    </p:spTree>
    <p:extLst>
      <p:ext uri="{BB962C8B-B14F-4D97-AF65-F5344CB8AC3E}">
        <p14:creationId xmlns:p14="http://schemas.microsoft.com/office/powerpoint/2010/main" val="5009378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27978</TotalTime>
  <Words>730</Words>
  <Application>Microsoft Office PowerPoint</Application>
  <PresentationFormat>A4 Paper (210x297 mm)</PresentationFormat>
  <Paragraphs>90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The Cedars Surgery Newsletter</vt:lpstr>
      <vt:lpstr>Patient Pathway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Sheila O'Connor</dc:creator>
  <cp:lastModifiedBy>Amy Griffiths</cp:lastModifiedBy>
  <cp:revision>14</cp:revision>
  <cp:lastPrinted>2024-04-08T11:47:07Z</cp:lastPrinted>
  <dcterms:created xsi:type="dcterms:W3CDTF">2024-01-23T11:53:14Z</dcterms:created>
  <dcterms:modified xsi:type="dcterms:W3CDTF">2024-04-08T15:17:00Z</dcterms:modified>
</cp:coreProperties>
</file>